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76" r:id="rId1"/>
    <p:sldMasterId id="2147483912" r:id="rId2"/>
  </p:sldMasterIdLst>
  <p:sldIdLst>
    <p:sldId id="342" r:id="rId3"/>
    <p:sldId id="275" r:id="rId4"/>
    <p:sldId id="366" r:id="rId5"/>
    <p:sldId id="343" r:id="rId6"/>
    <p:sldId id="344" r:id="rId7"/>
    <p:sldId id="329" r:id="rId8"/>
    <p:sldId id="341" r:id="rId9"/>
    <p:sldId id="346" r:id="rId10"/>
    <p:sldId id="347" r:id="rId11"/>
    <p:sldId id="348" r:id="rId12"/>
    <p:sldId id="349" r:id="rId13"/>
    <p:sldId id="350" r:id="rId14"/>
    <p:sldId id="305" r:id="rId15"/>
    <p:sldId id="345" r:id="rId16"/>
    <p:sldId id="367" r:id="rId17"/>
    <p:sldId id="351" r:id="rId18"/>
    <p:sldId id="352" r:id="rId19"/>
    <p:sldId id="353" r:id="rId20"/>
    <p:sldId id="354" r:id="rId21"/>
    <p:sldId id="355" r:id="rId22"/>
    <p:sldId id="356" r:id="rId23"/>
    <p:sldId id="299" r:id="rId24"/>
    <p:sldId id="309" r:id="rId25"/>
    <p:sldId id="321" r:id="rId26"/>
    <p:sldId id="320" r:id="rId27"/>
    <p:sldId id="324" r:id="rId28"/>
    <p:sldId id="357" r:id="rId29"/>
    <p:sldId id="322" r:id="rId30"/>
    <p:sldId id="362" r:id="rId31"/>
    <p:sldId id="365" r:id="rId32"/>
    <p:sldId id="364" r:id="rId33"/>
    <p:sldId id="363" r:id="rId34"/>
    <p:sldId id="368" r:id="rId35"/>
    <p:sldId id="358" r:id="rId36"/>
    <p:sldId id="330" r:id="rId37"/>
    <p:sldId id="333" r:id="rId38"/>
    <p:sldId id="334" r:id="rId39"/>
    <p:sldId id="359" r:id="rId40"/>
    <p:sldId id="303" r:id="rId41"/>
    <p:sldId id="263" r:id="rId42"/>
    <p:sldId id="264" r:id="rId43"/>
    <p:sldId id="340" r:id="rId44"/>
    <p:sldId id="360" r:id="rId45"/>
    <p:sldId id="361" r:id="rId46"/>
    <p:sldId id="308" r:id="rId4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231" autoAdjust="0"/>
    <p:restoredTop sz="93249" autoAdjust="0"/>
  </p:normalViewPr>
  <p:slideViewPr>
    <p:cSldViewPr>
      <p:cViewPr varScale="1">
        <p:scale>
          <a:sx n="109" d="100"/>
          <a:sy n="109" d="100"/>
        </p:scale>
        <p:origin x="-1674" y="-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50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slide" Target="slides/slide3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presProps" Target="presProps.xml"/><Relationship Id="rId8" Type="http://schemas.openxmlformats.org/officeDocument/2006/relationships/slide" Target="slides/slide6.xml"/><Relationship Id="rId51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76.e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DD4B0E-F719-4936-91A4-6D3BC6232876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18.08.2026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66821A-4A30-498A-9722-6D320B9F138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3E8084-AB24-44B9-8FFB-C56700CC6F8C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18.08.2026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66821A-4A30-498A-9722-6D320B9F138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EA5D23-019F-46FD-9F0F-AEA011BD3B8F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18.08.2026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66821A-4A30-498A-9722-6D320B9F138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5B7CAA-C325-4216-A3EC-3C3D0014447A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18.08.2026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66821A-4A30-498A-9722-6D320B9F138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DCA527-74E6-44D6-AEEB-86FD62BDB1FF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18.08.2026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66821A-4A30-498A-9722-6D320B9F138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555081-E7A5-43DB-81D3-0F4BC0A59DA3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18.08.2026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66821A-4A30-498A-9722-6D320B9F138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70F44D-FC53-4917-B44C-47113FC69C13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18.08.2026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66821A-4A30-498A-9722-6D320B9F138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421D9A-0B76-43ED-A2E1-8CE66FD190A9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18.08.2026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66821A-4A30-498A-9722-6D320B9F138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1F41CB-6F88-453B-BAF1-B3313FAA3EFC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18.08.2026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66821A-4A30-498A-9722-6D320B9F138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6CD94F-CEE9-46FD-B3F0-15C518544F80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18.08.2026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66821A-4A30-498A-9722-6D320B9F138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1A862-D301-45CF-B8E8-2991D7E3391D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18.08.2026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66821A-4A30-498A-9722-6D320B9F138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85579-1C30-40C9-8164-590AE7C99F11}" type="datetimeFigureOut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18.08.2026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1FDE74-1BFA-4E85-BB08-ADB974B2A057}" type="slidenum">
              <a:rPr lang="ru-RU" smtClean="0">
                <a:solidFill>
                  <a:srgbClr val="9BBB59">
                    <a:shade val="75000"/>
                  </a:srgbClr>
                </a:solidFill>
              </a:rPr>
              <a:pPr/>
              <a:t>‹#›</a:t>
            </a:fld>
            <a:endParaRPr lang="ru-RU">
              <a:solidFill>
                <a:srgbClr val="9BBB59">
                  <a:shade val="75000"/>
                </a:srgbClr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686912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85579-1C30-40C9-8164-590AE7C99F11}" type="datetimeFigureOut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18.08.2026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1FDE74-1BFA-4E85-BB08-ADB974B2A057}" type="slidenum">
              <a:rPr lang="ru-RU" smtClean="0">
                <a:solidFill>
                  <a:srgbClr val="9BBB59">
                    <a:shade val="75000"/>
                  </a:srgbClr>
                </a:solidFill>
              </a:rPr>
              <a:pPr/>
              <a:t>‹#›</a:t>
            </a:fld>
            <a:endParaRPr lang="ru-RU">
              <a:solidFill>
                <a:srgbClr val="9BBB59">
                  <a:shade val="75000"/>
                </a:srgbClr>
              </a:solidFill>
            </a:endParaRPr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242982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85579-1C30-40C9-8164-590AE7C99F11}" type="datetimeFigureOut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18.08.2026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1FDE74-1BFA-4E85-BB08-ADB974B2A057}" type="slidenum">
              <a:rPr lang="ru-RU" smtClean="0">
                <a:solidFill>
                  <a:srgbClr val="9BBB59">
                    <a:shade val="75000"/>
                  </a:srgbClr>
                </a:solidFill>
              </a:rPr>
              <a:pPr/>
              <a:t>‹#›</a:t>
            </a:fld>
            <a:endParaRPr lang="ru-RU">
              <a:solidFill>
                <a:srgbClr val="9BBB59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6063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85579-1C30-40C9-8164-590AE7C99F11}" type="datetimeFigureOut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18.08.2026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1FDE74-1BFA-4E85-BB08-ADB974B2A057}" type="slidenum">
              <a:rPr lang="ru-RU" smtClean="0">
                <a:solidFill>
                  <a:srgbClr val="9BBB59">
                    <a:shade val="75000"/>
                  </a:srgbClr>
                </a:solidFill>
              </a:rPr>
              <a:pPr/>
              <a:t>‹#›</a:t>
            </a:fld>
            <a:endParaRPr lang="ru-RU">
              <a:solidFill>
                <a:srgbClr val="9BBB59">
                  <a:shade val="75000"/>
                </a:srgbClr>
              </a:solidFill>
            </a:endParaRPr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08787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85579-1C30-40C9-8164-590AE7C99F11}" type="datetimeFigureOut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18.08.2026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1FDE74-1BFA-4E85-BB08-ADB974B2A057}" type="slidenum">
              <a:rPr lang="ru-RU" smtClean="0">
                <a:solidFill>
                  <a:srgbClr val="9BBB59">
                    <a:shade val="75000"/>
                  </a:srgbClr>
                </a:solidFill>
              </a:rPr>
              <a:pPr/>
              <a:t>‹#›</a:t>
            </a:fld>
            <a:endParaRPr lang="ru-RU">
              <a:solidFill>
                <a:srgbClr val="9BBB59">
                  <a:shade val="75000"/>
                </a:srgbClr>
              </a:solidFill>
            </a:endParaRPr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314919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85579-1C30-40C9-8164-590AE7C99F11}" type="datetimeFigureOut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18.08.2026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1FDE74-1BFA-4E85-BB08-ADB974B2A057}" type="slidenum">
              <a:rPr lang="ru-RU" smtClean="0">
                <a:solidFill>
                  <a:srgbClr val="9BBB59">
                    <a:shade val="75000"/>
                  </a:srgbClr>
                </a:solidFill>
              </a:rPr>
              <a:pPr/>
              <a:t>‹#›</a:t>
            </a:fld>
            <a:endParaRPr lang="ru-RU">
              <a:solidFill>
                <a:srgbClr val="9BBB59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858867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85579-1C30-40C9-8164-590AE7C99F11}" type="datetimeFigureOut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18.08.2026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1FDE74-1BFA-4E85-BB08-ADB974B2A057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343246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85579-1C30-40C9-8164-590AE7C99F11}" type="datetimeFigureOut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18.08.2026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1FDE74-1BFA-4E85-BB08-ADB974B2A057}" type="slidenum">
              <a:rPr lang="ru-RU" smtClean="0">
                <a:solidFill>
                  <a:srgbClr val="9BBB59">
                    <a:shade val="75000"/>
                  </a:srgbClr>
                </a:solidFill>
              </a:rPr>
              <a:pPr/>
              <a:t>‹#›</a:t>
            </a:fld>
            <a:endParaRPr lang="ru-RU">
              <a:solidFill>
                <a:srgbClr val="9BBB59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084665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85579-1C30-40C9-8164-590AE7C99F11}" type="datetimeFigureOut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18.08.2026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1FDE74-1BFA-4E85-BB08-ADB974B2A057}" type="slidenum">
              <a:rPr lang="ru-RU" smtClean="0">
                <a:solidFill>
                  <a:srgbClr val="9BBB59">
                    <a:shade val="75000"/>
                  </a:srgbClr>
                </a:solidFill>
              </a:rPr>
              <a:pPr/>
              <a:t>‹#›</a:t>
            </a:fld>
            <a:endParaRPr lang="ru-RU">
              <a:solidFill>
                <a:srgbClr val="9BBB59">
                  <a:shade val="75000"/>
                </a:srgbClr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071006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85579-1C30-40C9-8164-590AE7C99F11}" type="datetimeFigureOut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18.08.2026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1FDE74-1BFA-4E85-BB08-ADB974B2A057}" type="slidenum">
              <a:rPr lang="ru-RU" smtClean="0">
                <a:solidFill>
                  <a:srgbClr val="9BBB59">
                    <a:shade val="75000"/>
                  </a:srgbClr>
                </a:solidFill>
              </a:rPr>
              <a:pPr/>
              <a:t>‹#›</a:t>
            </a:fld>
            <a:endParaRPr lang="ru-RU">
              <a:solidFill>
                <a:srgbClr val="9BBB59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670942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85579-1C30-40C9-8164-590AE7C99F11}" type="datetimeFigureOut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18.08.2026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1FDE74-1BFA-4E85-BB08-ADB974B2A057}" type="slidenum">
              <a:rPr lang="ru-RU" smtClean="0">
                <a:solidFill>
                  <a:srgbClr val="9BBB59">
                    <a:shade val="75000"/>
                  </a:srgbClr>
                </a:solidFill>
              </a:rPr>
              <a:pPr/>
              <a:t>‹#›</a:t>
            </a:fld>
            <a:endParaRPr lang="ru-RU">
              <a:solidFill>
                <a:srgbClr val="9BBB59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919848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B9ED1F0A-73F1-4247-A4E3-FFBC0078901C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18.08.2026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CA66821A-4A30-498A-9722-6D320B9F138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77" r:id="rId1"/>
    <p:sldLayoutId id="2147483878" r:id="rId2"/>
    <p:sldLayoutId id="2147483879" r:id="rId3"/>
    <p:sldLayoutId id="2147483880" r:id="rId4"/>
    <p:sldLayoutId id="2147483881" r:id="rId5"/>
    <p:sldLayoutId id="2147483882" r:id="rId6"/>
    <p:sldLayoutId id="2147483883" r:id="rId7"/>
    <p:sldLayoutId id="2147483884" r:id="rId8"/>
    <p:sldLayoutId id="2147483885" r:id="rId9"/>
    <p:sldLayoutId id="2147483886" r:id="rId10"/>
    <p:sldLayoutId id="2147483887" r:id="rId11"/>
  </p:sldLayoutIdLst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  <p:hf hdr="0" ftr="0" dt="0"/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1B885579-1C30-40C9-8164-590AE7C99F11}" type="datetimeFigureOut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18.08.2026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1E1FDE74-1BFA-4E85-BB08-ADB974B2A057}" type="slidenum">
              <a:rPr lang="ru-RU" smtClean="0">
                <a:solidFill>
                  <a:srgbClr val="9BBB59">
                    <a:shade val="75000"/>
                  </a:srgbClr>
                </a:solidFill>
              </a:rPr>
              <a:pPr/>
              <a:t>‹#›</a:t>
            </a:fld>
            <a:endParaRPr lang="ru-RU">
              <a:solidFill>
                <a:srgbClr val="9BBB59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526134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3" r:id="rId1"/>
    <p:sldLayoutId id="2147483914" r:id="rId2"/>
    <p:sldLayoutId id="2147483915" r:id="rId3"/>
    <p:sldLayoutId id="2147483916" r:id="rId4"/>
    <p:sldLayoutId id="2147483917" r:id="rId5"/>
    <p:sldLayoutId id="2147483918" r:id="rId6"/>
    <p:sldLayoutId id="2147483919" r:id="rId7"/>
    <p:sldLayoutId id="2147483920" r:id="rId8"/>
    <p:sldLayoutId id="2147483921" r:id="rId9"/>
    <p:sldLayoutId id="2147483922" r:id="rId10"/>
    <p:sldLayoutId id="2147483923" r:id="rId11"/>
  </p:sldLayoutIdLst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slideLayout" Target="../slideLayouts/slideLayout7.xml"/><Relationship Id="rId1" Type="http://schemas.openxmlformats.org/officeDocument/2006/relationships/video" Target="file:///D:\&#1052;&#1041;&#1054;&#1059;%20&#1042;&#1057;&#1054;&#1064;%20&#8470;2%2019.08.2026\VID-20180416-WA0003.mp4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microsoft.com/office/2007/relationships/hdphoto" Target="../media/hdphoto2.wdp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6.jpe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9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2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5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8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18.xml"/></Relationships>
</file>

<file path=ppt/slides/_rels/slide19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4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8" Type="http://schemas.microsoft.com/office/2007/relationships/hdphoto" Target="../media/hdphoto7.wdp"/><Relationship Id="rId3" Type="http://schemas.microsoft.com/office/2007/relationships/hdphoto" Target="../media/hdphoto5.wdp"/><Relationship Id="rId7" Type="http://schemas.openxmlformats.org/officeDocument/2006/relationships/image" Target="../media/image55.jpe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7.xml"/><Relationship Id="rId6" Type="http://schemas.microsoft.com/office/2007/relationships/hdphoto" Target="../media/hdphoto6.wdp"/><Relationship Id="rId5" Type="http://schemas.openxmlformats.org/officeDocument/2006/relationships/image" Target="../media/image54.png"/><Relationship Id="rId4" Type="http://schemas.openxmlformats.org/officeDocument/2006/relationships/image" Target="../media/image53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slideLayout" Target="../slideLayouts/slideLayout7.xml"/><Relationship Id="rId1" Type="http://schemas.openxmlformats.org/officeDocument/2006/relationships/video" Target="file:///D:\&#1052;&#1041;&#1054;&#1059;%20&#1042;&#1057;&#1054;&#1064;%20&#8470;2%2019.08.2026\&#1052;&#1086;&#1088;&#1076;&#1074;&#1103;&#1085;&#1085;&#1080;&#1082;&#1086;&#1074;%20(&#1078;&#1077;&#1085;&#1072;%20&#1080;%20&#1076;&#1086;&#1095;&#1100;).mp4" TargetMode="Externa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9.jpeg"/><Relationship Id="rId4" Type="http://schemas.openxmlformats.org/officeDocument/2006/relationships/image" Target="../media/image58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slideLayout" Target="../slideLayouts/slideLayout7.xml"/><Relationship Id="rId1" Type="http://schemas.openxmlformats.org/officeDocument/2006/relationships/video" Target="file:///D:\&#1052;&#1041;&#1054;&#1059;%20&#1042;&#1057;&#1054;&#1064;%20&#8470;2%2019.08.2026\1.mp4" TargetMode="Externa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slideLayout" Target="../slideLayouts/slideLayout7.xml"/><Relationship Id="rId1" Type="http://schemas.openxmlformats.org/officeDocument/2006/relationships/video" Target="file:///D:\&#1052;&#1041;&#1054;&#1059;%20&#1042;&#1057;&#1054;&#1064;%20&#8470;2%2019.08.2026\2.mp4" TargetMode="Externa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slideLayout" Target="../slideLayouts/slideLayout7.xml"/><Relationship Id="rId1" Type="http://schemas.openxmlformats.org/officeDocument/2006/relationships/video" Target="file:///D:\&#1052;&#1041;&#1054;&#1059;%20&#1042;&#1057;&#1054;&#1064;%20&#8470;2%2019.08.2026\3.mp4" TargetMode="Externa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slideLayout" Target="../slideLayouts/slideLayout7.xml"/><Relationship Id="rId1" Type="http://schemas.openxmlformats.org/officeDocument/2006/relationships/video" Target="file:///D:\&#1052;&#1041;&#1054;&#1059;%20&#1042;&#1057;&#1054;&#1064;%20&#8470;2%2019.08.2026\4.mp4" TargetMode="Externa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slideLayout" Target="../slideLayouts/slideLayout7.xml"/><Relationship Id="rId1" Type="http://schemas.openxmlformats.org/officeDocument/2006/relationships/video" Target="file:///D:\&#1052;&#1041;&#1054;&#1059;%20&#1042;&#1057;&#1054;&#1064;%20&#8470;2%2019.08.2026\video5251653913811121109.mp4" TargetMode="External"/></Relationships>
</file>

<file path=ppt/slides/_rels/slide35.xml.rels><?xml version="1.0" encoding="UTF-8" standalone="yes"?>
<Relationships xmlns="http://schemas.openxmlformats.org/package/2006/relationships"><Relationship Id="rId3" Type="http://schemas.microsoft.com/office/2007/relationships/hdphoto" Target="../media/hdphoto8.wdp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4.png"/><Relationship Id="rId4" Type="http://schemas.microsoft.com/office/2007/relationships/hdphoto" Target="../media/hdphoto9.wdp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eg"/><Relationship Id="rId2" Type="http://schemas.openxmlformats.org/officeDocument/2006/relationships/image" Target="../media/image6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7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jpeg"/><Relationship Id="rId2" Type="http://schemas.openxmlformats.org/officeDocument/2006/relationships/image" Target="../media/image68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0.png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jpeg"/><Relationship Id="rId7" Type="http://schemas.microsoft.com/office/2007/relationships/hdphoto" Target="../media/hdphoto11.wdp"/><Relationship Id="rId2" Type="http://schemas.openxmlformats.org/officeDocument/2006/relationships/image" Target="../media/image7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5.jpeg"/><Relationship Id="rId5" Type="http://schemas.microsoft.com/office/2007/relationships/hdphoto" Target="../media/hdphoto10.wdp"/><Relationship Id="rId4" Type="http://schemas.openxmlformats.org/officeDocument/2006/relationships/image" Target="../media/image74.jpe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78.png"/><Relationship Id="rId5" Type="http://schemas.openxmlformats.org/officeDocument/2006/relationships/image" Target="../media/image77.jpeg"/><Relationship Id="rId4" Type="http://schemas.openxmlformats.org/officeDocument/2006/relationships/image" Target="../media/image76.emf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3" Type="http://schemas.microsoft.com/office/2007/relationships/hdphoto" Target="../media/hdphoto12.wdp"/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3" Type="http://schemas.microsoft.com/office/2007/relationships/hdphoto" Target="../media/hdphoto13.wdp"/><Relationship Id="rId2" Type="http://schemas.openxmlformats.org/officeDocument/2006/relationships/image" Target="../media/image81.jpe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hyperlink" Target="https://ok.ru/group/61278293327940" TargetMode="External"/><Relationship Id="rId7" Type="http://schemas.microsoft.com/office/2007/relationships/hdphoto" Target="../media/hdphoto1.wdp"/><Relationship Id="rId2" Type="http://schemas.openxmlformats.org/officeDocument/2006/relationships/hyperlink" Target="https://vk.com/club208259997" TargetMode="Externa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.jpeg"/><Relationship Id="rId5" Type="http://schemas.openxmlformats.org/officeDocument/2006/relationships/image" Target="../media/image82.png"/><Relationship Id="rId4" Type="http://schemas.openxmlformats.org/officeDocument/2006/relationships/hyperlink" Target="https://veselyi.rostovschool.ru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96084" y="260648"/>
            <a:ext cx="8524388" cy="21605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ru-RU" sz="1400" b="1" dirty="0" smtClean="0">
                <a:solidFill>
                  <a:srgbClr val="C00000"/>
                </a:solidFill>
                <a:latin typeface="Georgia" panose="02040502050405020303" pitchFamily="18" charset="0"/>
                <a:ea typeface="Calibri"/>
                <a:cs typeface="Times New Roman" panose="02020603050405020304" pitchFamily="18" charset="0"/>
              </a:rPr>
              <a:t>Отдел </a:t>
            </a:r>
            <a:r>
              <a:rPr lang="ru-RU" sz="1400" b="1" dirty="0">
                <a:solidFill>
                  <a:srgbClr val="C00000"/>
                </a:solidFill>
                <a:latin typeface="Georgia" panose="02040502050405020303" pitchFamily="18" charset="0"/>
                <a:ea typeface="Calibri"/>
                <a:cs typeface="Times New Roman" panose="02020603050405020304" pitchFamily="18" charset="0"/>
              </a:rPr>
              <a:t>образования Администрации Веселовского района</a:t>
            </a:r>
          </a:p>
          <a:p>
            <a:pPr algn="ctr"/>
            <a:endParaRPr lang="ru-RU" sz="1400" b="1" dirty="0">
              <a:solidFill>
                <a:srgbClr val="C00000"/>
              </a:solidFill>
              <a:latin typeface="Georgia" panose="02040502050405020303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ru-RU" sz="1400" b="1" dirty="0">
                <a:solidFill>
                  <a:srgbClr val="C00000"/>
                </a:solidFill>
                <a:latin typeface="Georgia" panose="02040502050405020303" pitchFamily="18" charset="0"/>
                <a:ea typeface="Calibri"/>
                <a:cs typeface="Times New Roman" panose="02020603050405020304" pitchFamily="18" charset="0"/>
              </a:rPr>
              <a:t>Муниципальное бюджетное </a:t>
            </a:r>
            <a:r>
              <a:rPr lang="ru-RU" sz="1400" b="1" dirty="0" smtClean="0">
                <a:solidFill>
                  <a:srgbClr val="C00000"/>
                </a:solidFill>
                <a:latin typeface="Georgia" panose="02040502050405020303" pitchFamily="18" charset="0"/>
                <a:ea typeface="Calibri"/>
                <a:cs typeface="Times New Roman" panose="02020603050405020304" pitchFamily="18" charset="0"/>
              </a:rPr>
              <a:t>общеобразовательное </a:t>
            </a:r>
            <a:r>
              <a:rPr lang="ru-RU" sz="1400" b="1" dirty="0">
                <a:solidFill>
                  <a:srgbClr val="C00000"/>
                </a:solidFill>
                <a:latin typeface="Georgia" panose="02040502050405020303" pitchFamily="18" charset="0"/>
                <a:ea typeface="Calibri"/>
                <a:cs typeface="Times New Roman" panose="02020603050405020304" pitchFamily="18" charset="0"/>
              </a:rPr>
              <a:t>учреждение</a:t>
            </a:r>
          </a:p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ru-RU" sz="1400" b="1" dirty="0">
                <a:solidFill>
                  <a:srgbClr val="C00000"/>
                </a:solidFill>
                <a:latin typeface="Georgia" panose="02040502050405020303" pitchFamily="18" charset="0"/>
                <a:ea typeface="Calibri"/>
                <a:cs typeface="Times New Roman" panose="02020603050405020304" pitchFamily="18" charset="0"/>
              </a:rPr>
              <a:t>Веселовская средняя  общеобразовательная школа № </a:t>
            </a:r>
            <a:r>
              <a:rPr lang="ru-RU" sz="1400" b="1" dirty="0" smtClean="0">
                <a:solidFill>
                  <a:srgbClr val="C00000"/>
                </a:solidFill>
                <a:latin typeface="Georgia" panose="02040502050405020303" pitchFamily="18" charset="0"/>
                <a:ea typeface="Calibri"/>
                <a:cs typeface="Times New Roman" panose="02020603050405020304" pitchFamily="18" charset="0"/>
              </a:rPr>
              <a:t>1</a:t>
            </a:r>
          </a:p>
          <a:p>
            <a:pPr algn="ctr">
              <a:lnSpc>
                <a:spcPct val="115000"/>
              </a:lnSpc>
              <a:spcAft>
                <a:spcPts val="0"/>
              </a:spcAft>
            </a:pPr>
            <a:endParaRPr lang="ru-RU" sz="1400" b="1" dirty="0">
              <a:solidFill>
                <a:srgbClr val="C00000"/>
              </a:solidFill>
              <a:latin typeface="Georgia" panose="02040502050405020303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1400" b="1" dirty="0" smtClean="0">
                <a:solidFill>
                  <a:srgbClr val="C00000"/>
                </a:solidFill>
                <a:latin typeface="Georgia" panose="02040502050405020303" pitchFamily="18" charset="0"/>
                <a:cs typeface="Times New Roman" panose="02020603050405020304" pitchFamily="18" charset="0"/>
              </a:rPr>
              <a:t>Муниципальное бюджетное общеобразовательное учреждение </a:t>
            </a:r>
          </a:p>
          <a:p>
            <a:pPr algn="ctr"/>
            <a:r>
              <a:rPr lang="ru-RU" sz="1400" b="1" dirty="0" smtClean="0">
                <a:solidFill>
                  <a:srgbClr val="C00000"/>
                </a:solidFill>
                <a:latin typeface="Georgia" panose="02040502050405020303" pitchFamily="18" charset="0"/>
                <a:cs typeface="Times New Roman" panose="02020603050405020304" pitchFamily="18" charset="0"/>
              </a:rPr>
              <a:t>Веселовская средняя  общеобразовательная школа № 2</a:t>
            </a:r>
          </a:p>
          <a:p>
            <a:pPr algn="ctr"/>
            <a:endParaRPr lang="ru-RU" sz="1400" b="1" dirty="0" smtClean="0">
              <a:solidFill>
                <a:srgbClr val="C00000"/>
              </a:solidFill>
              <a:latin typeface="Georgia" panose="02040502050405020303" pitchFamily="18" charset="0"/>
            </a:endParaRPr>
          </a:p>
          <a:p>
            <a:pPr algn="ctr"/>
            <a:r>
              <a:rPr lang="ru-RU" sz="1400" b="1" dirty="0" smtClean="0">
                <a:solidFill>
                  <a:srgbClr val="C00000"/>
                </a:solidFill>
              </a:rPr>
              <a:t>                                                 </a:t>
            </a:r>
            <a:endParaRPr lang="ru-RU" sz="1400" b="1" dirty="0">
              <a:solidFill>
                <a:srgbClr val="C00000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416964" y="4653136"/>
            <a:ext cx="8424936" cy="19082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sz="2000" b="1" i="1" dirty="0" smtClean="0">
              <a:solidFill>
                <a:srgbClr val="C00000"/>
              </a:solidFill>
              <a:latin typeface="Georgia" panose="02040502050405020303" pitchFamily="18" charset="0"/>
            </a:endParaRPr>
          </a:p>
          <a:p>
            <a:pPr algn="ctr"/>
            <a:endParaRPr lang="ru-RU" sz="2000" b="1" i="1" dirty="0" smtClean="0">
              <a:solidFill>
                <a:srgbClr val="C00000"/>
              </a:solidFill>
              <a:latin typeface="Georgia" panose="02040502050405020303" pitchFamily="18" charset="0"/>
            </a:endParaRPr>
          </a:p>
          <a:p>
            <a:pPr algn="ctr"/>
            <a:r>
              <a:rPr lang="ru-RU" sz="2000" b="1" i="1" dirty="0" smtClean="0">
                <a:solidFill>
                  <a:srgbClr val="C00000"/>
                </a:solidFill>
                <a:latin typeface="Georgia" panose="02040502050405020303" pitchFamily="18" charset="0"/>
              </a:rPr>
              <a:t>Тематическая площадка августовского совещания «Поддержка традиций казачьей культуры в системе общего и дополнительного образования»</a:t>
            </a:r>
            <a:endParaRPr lang="ru-RU" sz="2000" i="1" dirty="0">
              <a:solidFill>
                <a:srgbClr val="C00000"/>
              </a:solidFill>
              <a:latin typeface="Georgia" panose="02040502050405020303" pitchFamily="18" charset="0"/>
            </a:endParaRPr>
          </a:p>
          <a:p>
            <a:pPr algn="ctr"/>
            <a:r>
              <a:rPr lang="ru-RU" b="1" dirty="0">
                <a:solidFill>
                  <a:srgbClr val="C00000"/>
                </a:solidFill>
                <a:latin typeface="Georgia" panose="02040502050405020303" pitchFamily="18" charset="0"/>
              </a:rPr>
              <a:t>     </a:t>
            </a:r>
            <a:endParaRPr lang="ru-RU" dirty="0">
              <a:solidFill>
                <a:srgbClr val="C00000"/>
              </a:solidFill>
              <a:latin typeface="Georgia" panose="02040502050405020303" pitchFamily="18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53068" y="2276872"/>
            <a:ext cx="6552728" cy="304986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416740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C:\Users\Ученик\Desktop\для баннера\Рисунок1.jpg"/>
          <p:cNvPicPr/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9772" y="1412776"/>
            <a:ext cx="4104456" cy="309634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Прямоугольник 1"/>
          <p:cNvSpPr/>
          <p:nvPr/>
        </p:nvSpPr>
        <p:spPr>
          <a:xfrm>
            <a:off x="296084" y="260648"/>
            <a:ext cx="8524388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b="1" dirty="0">
                <a:solidFill>
                  <a:srgbClr val="C00000"/>
                </a:solidFill>
                <a:latin typeface="Georgia" panose="02040502050405020303" pitchFamily="18" charset="0"/>
              </a:rPr>
              <a:t>Муниципальное бюджетное общеобразовательное учреждение </a:t>
            </a:r>
          </a:p>
          <a:p>
            <a:pPr algn="ctr"/>
            <a:r>
              <a:rPr lang="ru-RU" sz="1400" b="1" dirty="0">
                <a:solidFill>
                  <a:srgbClr val="C00000"/>
                </a:solidFill>
                <a:latin typeface="Georgia" panose="02040502050405020303" pitchFamily="18" charset="0"/>
              </a:rPr>
              <a:t>Веселовская средняя  общеобразовательная школа № 2</a:t>
            </a:r>
          </a:p>
          <a:p>
            <a:pPr algn="ctr"/>
            <a:r>
              <a:rPr lang="ru-RU" sz="1400" b="1" dirty="0">
                <a:solidFill>
                  <a:srgbClr val="C00000"/>
                </a:solidFill>
                <a:latin typeface="Georgia" panose="02040502050405020303" pitchFamily="18" charset="0"/>
              </a:rPr>
              <a:t>347781 Ростовская область, Веселовский район,</a:t>
            </a:r>
          </a:p>
          <a:p>
            <a:pPr algn="ctr"/>
            <a:r>
              <a:rPr lang="ru-RU" sz="1400" b="1" dirty="0">
                <a:solidFill>
                  <a:srgbClr val="C00000"/>
                </a:solidFill>
                <a:latin typeface="Georgia" panose="02040502050405020303" pitchFamily="18" charset="0"/>
              </a:rPr>
              <a:t> </a:t>
            </a:r>
            <a:r>
              <a:rPr lang="ru-RU" sz="1400" b="1" dirty="0" err="1">
                <a:solidFill>
                  <a:srgbClr val="C00000"/>
                </a:solidFill>
                <a:latin typeface="Georgia" panose="02040502050405020303" pitchFamily="18" charset="0"/>
              </a:rPr>
              <a:t>п.Веселый</a:t>
            </a:r>
            <a:r>
              <a:rPr lang="ru-RU" sz="1400" b="1" dirty="0">
                <a:solidFill>
                  <a:srgbClr val="C00000"/>
                </a:solidFill>
                <a:latin typeface="Georgia" panose="02040502050405020303" pitchFamily="18" charset="0"/>
              </a:rPr>
              <a:t>, </a:t>
            </a:r>
            <a:r>
              <a:rPr lang="ru-RU" sz="1400" b="1" dirty="0" err="1">
                <a:solidFill>
                  <a:srgbClr val="C00000"/>
                </a:solidFill>
                <a:latin typeface="Georgia" panose="02040502050405020303" pitchFamily="18" charset="0"/>
              </a:rPr>
              <a:t>ул.Почтовая</a:t>
            </a:r>
            <a:r>
              <a:rPr lang="ru-RU" sz="1400" b="1" dirty="0">
                <a:solidFill>
                  <a:srgbClr val="C00000"/>
                </a:solidFill>
                <a:latin typeface="Georgia" panose="02040502050405020303" pitchFamily="18" charset="0"/>
              </a:rPr>
              <a:t>, </a:t>
            </a:r>
            <a:r>
              <a:rPr lang="ru-RU" sz="1400" b="1" dirty="0" smtClean="0">
                <a:solidFill>
                  <a:srgbClr val="C00000"/>
                </a:solidFill>
                <a:latin typeface="Georgia" panose="02040502050405020303" pitchFamily="18" charset="0"/>
              </a:rPr>
              <a:t>87,</a:t>
            </a:r>
            <a:r>
              <a:rPr lang="ru-RU" sz="1400" b="1" dirty="0">
                <a:solidFill>
                  <a:srgbClr val="C00000"/>
                </a:solidFill>
                <a:latin typeface="Georgia" panose="02040502050405020303" pitchFamily="18" charset="0"/>
              </a:rPr>
              <a:t> тел. 8(863-58)6-17-68</a:t>
            </a:r>
          </a:p>
          <a:p>
            <a:pPr algn="ctr"/>
            <a:endParaRPr lang="ru-RU" sz="1400" b="1" dirty="0" smtClean="0">
              <a:solidFill>
                <a:srgbClr val="C00000"/>
              </a:solidFill>
              <a:latin typeface="Georgia" panose="02040502050405020303" pitchFamily="18" charset="0"/>
            </a:endParaRPr>
          </a:p>
          <a:p>
            <a:pPr algn="ctr"/>
            <a:r>
              <a:rPr lang="ru-RU" sz="1400" b="1" dirty="0" smtClean="0">
                <a:solidFill>
                  <a:srgbClr val="C00000"/>
                </a:solidFill>
              </a:rPr>
              <a:t>                                                 </a:t>
            </a:r>
            <a:endParaRPr lang="ru-RU" sz="1400" b="1" dirty="0">
              <a:solidFill>
                <a:srgbClr val="C00000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416964" y="4653136"/>
            <a:ext cx="8424936" cy="19082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i="1" dirty="0">
                <a:solidFill>
                  <a:srgbClr val="C00000"/>
                </a:solidFill>
                <a:latin typeface="Georgia" panose="02040502050405020303" pitchFamily="18" charset="0"/>
              </a:rPr>
              <a:t>Совместная деятельность всех участников образовательного процесса  в рамках инновационной площадки </a:t>
            </a:r>
            <a:r>
              <a:rPr lang="ru-RU" sz="2000" b="1" i="1" dirty="0" smtClean="0">
                <a:solidFill>
                  <a:srgbClr val="C00000"/>
                </a:solidFill>
                <a:latin typeface="Georgia" panose="02040502050405020303" pitchFamily="18" charset="0"/>
              </a:rPr>
              <a:t>«Поддержка традиций казачьей культуры в системе общего и дополнительного образования       МБОУ ВСОШ №2»</a:t>
            </a:r>
            <a:endParaRPr lang="ru-RU" sz="2000" i="1" dirty="0">
              <a:solidFill>
                <a:srgbClr val="C00000"/>
              </a:solidFill>
              <a:latin typeface="Georgia" panose="02040502050405020303" pitchFamily="18" charset="0"/>
            </a:endParaRPr>
          </a:p>
          <a:p>
            <a:pPr algn="ctr"/>
            <a:r>
              <a:rPr lang="ru-RU" b="1" dirty="0">
                <a:solidFill>
                  <a:srgbClr val="C00000"/>
                </a:solidFill>
                <a:latin typeface="Georgia" panose="02040502050405020303" pitchFamily="18" charset="0"/>
              </a:rPr>
              <a:t>     </a:t>
            </a:r>
            <a:endParaRPr lang="ru-RU" dirty="0">
              <a:solidFill>
                <a:srgbClr val="C00000"/>
              </a:solidFill>
              <a:latin typeface="Georgia" panose="020405020504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524602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51520" y="517322"/>
            <a:ext cx="4464496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prstClr val="black"/>
                </a:solidFill>
              </a:rPr>
              <a:t> </a:t>
            </a:r>
            <a:r>
              <a:rPr lang="ru-RU" sz="2000" b="1" dirty="0">
                <a:solidFill>
                  <a:srgbClr val="000099"/>
                </a:solidFill>
                <a:latin typeface="Georgia" panose="02040502050405020303" pitchFamily="18" charset="0"/>
              </a:rPr>
              <a:t>2014г.-2017г. -  ОИП по теме: «Система духовно-нравственного развития учащихся как основа  образовательной программы сельской школы», имеющей статус «Казачья».</a:t>
            </a:r>
          </a:p>
          <a:p>
            <a:endParaRPr lang="ru-RU" sz="2000" dirty="0" smtClean="0">
              <a:solidFill>
                <a:prstClr val="black"/>
              </a:solidFill>
              <a:latin typeface="Georgia" panose="02040502050405020303" pitchFamily="18" charset="0"/>
            </a:endParaRPr>
          </a:p>
          <a:p>
            <a:pPr algn="ctr"/>
            <a:r>
              <a:rPr lang="ru-RU" sz="2000" b="1" i="1" dirty="0" smtClean="0">
                <a:solidFill>
                  <a:srgbClr val="C00000"/>
                </a:solidFill>
                <a:latin typeface="Georgia" panose="02040502050405020303" pitchFamily="18" charset="0"/>
              </a:rPr>
              <a:t>Семинар-практикум</a:t>
            </a:r>
            <a:endParaRPr lang="ru-RU" sz="2000" b="1" i="1" dirty="0">
              <a:solidFill>
                <a:srgbClr val="C00000"/>
              </a:solidFill>
              <a:latin typeface="Georgia" panose="02040502050405020303" pitchFamily="18" charset="0"/>
            </a:endParaRPr>
          </a:p>
        </p:txBody>
      </p:sp>
      <p:pic>
        <p:nvPicPr>
          <p:cNvPr id="4" name="Picture 2" descr="C:\Users\Ученик\Desktop\2015-2016 год\семинар для сайта\DSC06380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25"/>
          <a:stretch/>
        </p:blipFill>
        <p:spPr bwMode="auto">
          <a:xfrm>
            <a:off x="4678171" y="3593378"/>
            <a:ext cx="4222431" cy="249103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C:\Users\Ученик\Desktop\2015-2016 год\семинар для сайта\DSC06324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1586" y="3593377"/>
            <a:ext cx="4400413" cy="247596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C:\Users\Ученик\Desktop\2015-2016 год\семинар для сайта\DSC00394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8171" y="260648"/>
            <a:ext cx="4158661" cy="311899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153747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57224" y="404664"/>
            <a:ext cx="8179272" cy="27392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b="1" i="1" dirty="0" smtClean="0">
                <a:solidFill>
                  <a:srgbClr val="C00000"/>
                </a:solidFill>
                <a:latin typeface="Georgia" panose="02040502050405020303" pitchFamily="18" charset="0"/>
              </a:rPr>
              <a:t>Региональный научно-практический  семинар</a:t>
            </a:r>
          </a:p>
          <a:p>
            <a:pPr algn="just"/>
            <a:r>
              <a:rPr lang="ru-RU" sz="2000" b="1" i="1" dirty="0" smtClean="0">
                <a:solidFill>
                  <a:srgbClr val="C00000"/>
                </a:solidFill>
                <a:latin typeface="Georgia" panose="02040502050405020303" pitchFamily="18" charset="0"/>
              </a:rPr>
              <a:t> </a:t>
            </a:r>
            <a:r>
              <a:rPr lang="ru-RU" sz="2000" b="1" i="1" dirty="0">
                <a:solidFill>
                  <a:srgbClr val="C00000"/>
                </a:solidFill>
                <a:latin typeface="Georgia" panose="02040502050405020303" pitchFamily="18" charset="0"/>
              </a:rPr>
              <a:t>« С любовью и верой к </a:t>
            </a:r>
            <a:r>
              <a:rPr lang="ru-RU" sz="2000" b="1" i="1" dirty="0" smtClean="0">
                <a:solidFill>
                  <a:srgbClr val="C00000"/>
                </a:solidFill>
                <a:latin typeface="Georgia" panose="02040502050405020303" pitchFamily="18" charset="0"/>
              </a:rPr>
              <a:t>отечеству</a:t>
            </a:r>
            <a:r>
              <a:rPr lang="ru-RU" sz="2000" b="1" i="1" dirty="0">
                <a:solidFill>
                  <a:srgbClr val="C00000"/>
                </a:solidFill>
                <a:latin typeface="Georgia" panose="02040502050405020303" pitchFamily="18" charset="0"/>
              </a:rPr>
              <a:t>.</a:t>
            </a:r>
            <a:r>
              <a:rPr lang="ru-RU" sz="2000" b="1" i="1" dirty="0" smtClean="0">
                <a:solidFill>
                  <a:srgbClr val="C00000"/>
                </a:solidFill>
                <a:latin typeface="Georgia" panose="02040502050405020303" pitchFamily="18" charset="0"/>
              </a:rPr>
              <a:t> Традиции </a:t>
            </a:r>
            <a:r>
              <a:rPr lang="ru-RU" sz="2000" b="1" i="1" dirty="0">
                <a:solidFill>
                  <a:srgbClr val="C00000"/>
                </a:solidFill>
                <a:latin typeface="Georgia" panose="02040502050405020303" pitchFamily="18" charset="0"/>
              </a:rPr>
              <a:t>и новации духовно-нравственного и патриотического воспитания школьников  в системе основного и дополнительного образования</a:t>
            </a:r>
            <a:r>
              <a:rPr lang="ru-RU" sz="2000" b="1" i="1" dirty="0" smtClean="0">
                <a:solidFill>
                  <a:srgbClr val="C00000"/>
                </a:solidFill>
                <a:latin typeface="Georgia" panose="02040502050405020303" pitchFamily="18" charset="0"/>
              </a:rPr>
              <a:t>»</a:t>
            </a:r>
            <a:r>
              <a:rPr lang="ru-RU" sz="2000" b="1" i="1" dirty="0" smtClean="0">
                <a:solidFill>
                  <a:srgbClr val="000099"/>
                </a:solidFill>
                <a:latin typeface="Georgia" panose="02040502050405020303" pitchFamily="18" charset="0"/>
              </a:rPr>
              <a:t>, </a:t>
            </a:r>
            <a:r>
              <a:rPr lang="ru-RU" sz="2000" b="1" i="1" dirty="0">
                <a:solidFill>
                  <a:srgbClr val="000099"/>
                </a:solidFill>
                <a:latin typeface="Georgia" panose="02040502050405020303" pitchFamily="18" charset="0"/>
              </a:rPr>
              <a:t>в </a:t>
            </a:r>
            <a:r>
              <a:rPr lang="ru-RU" sz="2000" b="1" i="1" dirty="0" smtClean="0">
                <a:solidFill>
                  <a:srgbClr val="000099"/>
                </a:solidFill>
                <a:latin typeface="Georgia" panose="02040502050405020303" pitchFamily="18" charset="0"/>
              </a:rPr>
              <a:t> п</a:t>
            </a:r>
            <a:r>
              <a:rPr lang="ru-RU" sz="2000" b="1" i="1" dirty="0">
                <a:solidFill>
                  <a:srgbClr val="000099"/>
                </a:solidFill>
                <a:latin typeface="Georgia" panose="02040502050405020303" pitchFamily="18" charset="0"/>
              </a:rPr>
              <a:t>. Каменоломни</a:t>
            </a:r>
            <a:r>
              <a:rPr lang="ru-RU" sz="2000" b="1" i="1" dirty="0" smtClean="0">
                <a:solidFill>
                  <a:srgbClr val="000099"/>
                </a:solidFill>
                <a:latin typeface="Georgia" panose="02040502050405020303" pitchFamily="18" charset="0"/>
              </a:rPr>
              <a:t>.</a:t>
            </a:r>
          </a:p>
          <a:p>
            <a:endParaRPr lang="ru-RU" sz="2400" b="1" i="1" dirty="0">
              <a:solidFill>
                <a:srgbClr val="000099"/>
              </a:solidFill>
            </a:endParaRPr>
          </a:p>
          <a:p>
            <a:r>
              <a:rPr lang="ru-RU" sz="2400" b="1" i="1" dirty="0">
                <a:solidFill>
                  <a:srgbClr val="000099"/>
                </a:solidFill>
              </a:rPr>
              <a:t> </a:t>
            </a:r>
          </a:p>
          <a:p>
            <a:endParaRPr lang="ru-RU" sz="2400" b="1" i="1" dirty="0">
              <a:solidFill>
                <a:srgbClr val="000099"/>
              </a:solidFill>
            </a:endParaRPr>
          </a:p>
        </p:txBody>
      </p:sp>
      <p:pic>
        <p:nvPicPr>
          <p:cNvPr id="4" name="Рисунок 3" descr="F:\семинар\20160318_112448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2420888"/>
            <a:ext cx="7344816" cy="417646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1232632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18285" y="548680"/>
            <a:ext cx="3466101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i="1" dirty="0">
                <a:solidFill>
                  <a:srgbClr val="000099"/>
                </a:solidFill>
                <a:latin typeface="Georgia" panose="02040502050405020303" pitchFamily="18" charset="0"/>
              </a:rPr>
              <a:t>Инновационный опыт школы   представлен в  научно-методическом  журнале  в </a:t>
            </a:r>
            <a:r>
              <a:rPr lang="ru-RU" sz="2000" b="1" i="1" dirty="0">
                <a:solidFill>
                  <a:srgbClr val="C00000"/>
                </a:solidFill>
                <a:latin typeface="Georgia" panose="02040502050405020303" pitchFamily="18" charset="0"/>
              </a:rPr>
              <a:t>выпуске №3  2016 года -   «Региональная школа управления» </a:t>
            </a:r>
            <a:r>
              <a:rPr lang="ru-RU" sz="2000" b="1" i="1" dirty="0">
                <a:solidFill>
                  <a:srgbClr val="000099"/>
                </a:solidFill>
                <a:latin typeface="Georgia" panose="02040502050405020303" pitchFamily="18" charset="0"/>
              </a:rPr>
              <a:t>, а также </a:t>
            </a:r>
            <a:r>
              <a:rPr lang="ru-RU" sz="2000" b="1" i="1" dirty="0">
                <a:solidFill>
                  <a:srgbClr val="C00000"/>
                </a:solidFill>
                <a:latin typeface="Georgia" panose="02040502050405020303" pitchFamily="18" charset="0"/>
              </a:rPr>
              <a:t>сборниках материалов </a:t>
            </a:r>
            <a:r>
              <a:rPr lang="ru-RU" sz="2000" b="1" i="1" dirty="0">
                <a:solidFill>
                  <a:srgbClr val="000099"/>
                </a:solidFill>
                <a:latin typeface="Georgia" panose="02040502050405020303" pitchFamily="18" charset="0"/>
              </a:rPr>
              <a:t>региональной научно-практической конференции </a:t>
            </a:r>
            <a:r>
              <a:rPr lang="ru-RU" sz="2000" b="1" i="1" dirty="0">
                <a:solidFill>
                  <a:srgbClr val="C00000"/>
                </a:solidFill>
                <a:latin typeface="Georgia" panose="02040502050405020303" pitchFamily="18" charset="0"/>
              </a:rPr>
              <a:t>«Современные технологии в образовательном процессе».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83" t="7125" r="24482" b="23004"/>
          <a:stretch/>
        </p:blipFill>
        <p:spPr bwMode="auto">
          <a:xfrm>
            <a:off x="3851920" y="331540"/>
            <a:ext cx="4887446" cy="57491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733521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5436096" y="5013176"/>
            <a:ext cx="274786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dirty="0" err="1">
                <a:solidFill>
                  <a:schemeClr val="bg2">
                    <a:lumMod val="25000"/>
                  </a:schemeClr>
                </a:solidFill>
                <a:latin typeface="Georgia" panose="02040502050405020303" pitchFamily="18" charset="0"/>
              </a:rPr>
              <a:t>г</a:t>
            </a:r>
            <a:r>
              <a:rPr lang="ru-RU" sz="2000" b="1" dirty="0" err="1" smtClean="0">
                <a:solidFill>
                  <a:schemeClr val="bg2">
                    <a:lumMod val="25000"/>
                  </a:schemeClr>
                </a:solidFill>
                <a:latin typeface="Georgia" panose="02040502050405020303" pitchFamily="18" charset="0"/>
              </a:rPr>
              <a:t>.Санкт</a:t>
            </a:r>
            <a:r>
              <a:rPr lang="ru-RU" sz="2000" b="1" dirty="0" smtClean="0">
                <a:solidFill>
                  <a:schemeClr val="bg2">
                    <a:lumMod val="25000"/>
                  </a:schemeClr>
                </a:solidFill>
                <a:latin typeface="Georgia" panose="02040502050405020303" pitchFamily="18" charset="0"/>
              </a:rPr>
              <a:t>-Петербург</a:t>
            </a:r>
            <a:endParaRPr lang="ru-RU" sz="2000" b="1" dirty="0">
              <a:solidFill>
                <a:schemeClr val="bg2">
                  <a:lumMod val="25000"/>
                </a:schemeClr>
              </a:solidFill>
              <a:latin typeface="Georgia" panose="02040502050405020303" pitchFamily="18" charset="0"/>
            </a:endParaRPr>
          </a:p>
        </p:txBody>
      </p:sp>
      <p:pic>
        <p:nvPicPr>
          <p:cNvPr id="5" name="Picture 2" descr="E:\4G4A4152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062" r="1709" b="4030"/>
          <a:stretch/>
        </p:blipFill>
        <p:spPr bwMode="auto">
          <a:xfrm>
            <a:off x="229461" y="3824121"/>
            <a:ext cx="4680520" cy="258601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3" descr="E:\4G4A4186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548680"/>
            <a:ext cx="4492387" cy="299556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5364088" y="764704"/>
            <a:ext cx="3528392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>
                <a:solidFill>
                  <a:srgbClr val="C00000"/>
                </a:solidFill>
                <a:latin typeface="Georgia" panose="02040502050405020303" pitchFamily="18" charset="0"/>
              </a:rPr>
              <a:t>Всероссийский образовательный форум  </a:t>
            </a:r>
            <a:r>
              <a:rPr lang="ru-RU" sz="2000" b="1" dirty="0">
                <a:solidFill>
                  <a:schemeClr val="bg2">
                    <a:lumMod val="25000"/>
                  </a:schemeClr>
                </a:solidFill>
                <a:latin typeface="Georgia" panose="02040502050405020303" pitchFamily="18" charset="0"/>
              </a:rPr>
              <a:t>«Проблемы и перспективы современного образования в России</a:t>
            </a:r>
            <a:r>
              <a:rPr lang="ru-RU" sz="2000" b="1" dirty="0" smtClean="0">
                <a:solidFill>
                  <a:schemeClr val="bg2">
                    <a:lumMod val="25000"/>
                  </a:schemeClr>
                </a:solidFill>
                <a:latin typeface="Georgia" panose="02040502050405020303" pitchFamily="18" charset="0"/>
              </a:rPr>
              <a:t>».</a:t>
            </a:r>
          </a:p>
          <a:p>
            <a:endParaRPr lang="ru-RU" sz="2000" b="1" dirty="0" smtClean="0">
              <a:solidFill>
                <a:schemeClr val="bg2">
                  <a:lumMod val="25000"/>
                </a:schemeClr>
              </a:solidFill>
              <a:latin typeface="Georgia" panose="02040502050405020303" pitchFamily="18" charset="0"/>
            </a:endParaRPr>
          </a:p>
          <a:p>
            <a:endParaRPr lang="ru-RU" sz="2000" b="1" dirty="0" smtClean="0">
              <a:solidFill>
                <a:schemeClr val="bg2">
                  <a:lumMod val="25000"/>
                </a:schemeClr>
              </a:solidFill>
              <a:latin typeface="Georgia" panose="02040502050405020303" pitchFamily="18" charset="0"/>
            </a:endParaRPr>
          </a:p>
          <a:p>
            <a:r>
              <a:rPr lang="ru-RU" sz="2000" b="1" dirty="0" smtClean="0">
                <a:solidFill>
                  <a:schemeClr val="bg2">
                    <a:lumMod val="25000"/>
                  </a:schemeClr>
                </a:solidFill>
                <a:latin typeface="Georgia" panose="02040502050405020303" pitchFamily="18" charset="0"/>
              </a:rPr>
              <a:t>Лауреат  конкурса  </a:t>
            </a:r>
            <a:r>
              <a:rPr lang="ru-RU" sz="2000" b="1" dirty="0">
                <a:solidFill>
                  <a:srgbClr val="C00000"/>
                </a:solidFill>
                <a:latin typeface="Georgia" panose="02040502050405020303" pitchFamily="18" charset="0"/>
              </a:rPr>
              <a:t>«Лучшая сельская школа».</a:t>
            </a:r>
          </a:p>
        </p:txBody>
      </p:sp>
    </p:spTree>
    <p:extLst>
      <p:ext uri="{BB962C8B-B14F-4D97-AF65-F5344CB8AC3E}">
        <p14:creationId xmlns:p14="http://schemas.microsoft.com/office/powerpoint/2010/main" val="9864949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82107" y="166524"/>
            <a:ext cx="4680520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ru-RU" sz="2000" b="1" dirty="0" smtClean="0">
                <a:solidFill>
                  <a:srgbClr val="C00000"/>
                </a:solidFill>
                <a:latin typeface="Georgia" panose="02040502050405020303" pitchFamily="18" charset="0"/>
              </a:rPr>
              <a:t>2017г</a:t>
            </a:r>
            <a:r>
              <a:rPr lang="ru-RU" sz="2000" b="1" dirty="0">
                <a:solidFill>
                  <a:srgbClr val="C00000"/>
                </a:solidFill>
                <a:latin typeface="Georgia" panose="02040502050405020303" pitchFamily="18" charset="0"/>
              </a:rPr>
              <a:t>.-2020г</a:t>
            </a:r>
            <a:r>
              <a:rPr lang="ru-RU" sz="2000" b="1" dirty="0" smtClean="0">
                <a:solidFill>
                  <a:srgbClr val="C00000"/>
                </a:solidFill>
                <a:latin typeface="Georgia" panose="02040502050405020303" pitchFamily="18" charset="0"/>
              </a:rPr>
              <a:t>. -  </a:t>
            </a:r>
            <a:r>
              <a:rPr lang="ru-RU" sz="2000" b="1" dirty="0">
                <a:solidFill>
                  <a:srgbClr val="002060"/>
                </a:solidFill>
                <a:latin typeface="Georgia" panose="02040502050405020303" pitchFamily="18" charset="0"/>
              </a:rPr>
              <a:t>ОИП по теме: «Система сетевого взаимодействия по  духовно-нравственному развитию обучающихся в условиях сельской школы, имеющей статус «казачье</a:t>
            </a:r>
            <a:r>
              <a:rPr lang="ru-RU" sz="2000" b="1" dirty="0" smtClean="0">
                <a:solidFill>
                  <a:srgbClr val="002060"/>
                </a:solidFill>
                <a:latin typeface="Georgia" panose="02040502050405020303" pitchFamily="18" charset="0"/>
              </a:rPr>
              <a:t>».</a:t>
            </a:r>
          </a:p>
          <a:p>
            <a:endParaRPr lang="ru-RU" sz="2000" b="1" dirty="0" smtClean="0">
              <a:solidFill>
                <a:srgbClr val="002060"/>
              </a:solidFill>
              <a:latin typeface="Georgia" panose="02040502050405020303" pitchFamily="18" charset="0"/>
            </a:endParaRPr>
          </a:p>
          <a:p>
            <a:endParaRPr lang="ru-RU" sz="2000" b="1" dirty="0">
              <a:solidFill>
                <a:srgbClr val="002060"/>
              </a:solidFill>
              <a:latin typeface="Georgia" panose="02040502050405020303" pitchFamily="18" charset="0"/>
            </a:endParaRPr>
          </a:p>
          <a:p>
            <a:endParaRPr lang="ru-RU" sz="2000" b="1" dirty="0">
              <a:solidFill>
                <a:srgbClr val="002060"/>
              </a:solidFill>
              <a:latin typeface="Georgia" panose="02040502050405020303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55473" y="704947"/>
            <a:ext cx="3875923" cy="290694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0530" y="3707877"/>
            <a:ext cx="3789462" cy="285156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14998" y="3723366"/>
            <a:ext cx="3956874" cy="294599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594014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3" descr="E:\фото\1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6888" y="563031"/>
            <a:ext cx="8697029" cy="488969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2428860" y="5786454"/>
            <a:ext cx="42530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solidFill>
                  <a:srgbClr val="C00000"/>
                </a:solidFill>
                <a:latin typeface="Georgia" panose="02040502050405020303" pitchFamily="18" charset="0"/>
              </a:rPr>
              <a:t>КВЦ «Донская казачья гвардия»</a:t>
            </a:r>
            <a:endParaRPr lang="ru-RU" b="1" dirty="0">
              <a:solidFill>
                <a:srgbClr val="C00000"/>
              </a:solidFill>
              <a:latin typeface="Georgia" panose="020405020504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693299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VID-20180416-WA0003.mp4">
            <a:hlinkClick r:id="" action="ppaction://media"/>
          </p:cNvPr>
          <p:cNvPicPr>
            <a:picLocks noRot="1" noChangeAspect="1"/>
          </p:cNvPicPr>
          <p:nvPr>
            <a:videoFile r:link="rId1"/>
          </p:nvPr>
        </p:nvPicPr>
        <p:blipFill>
          <a:blip r:embed="rId3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98326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88640"/>
            <a:ext cx="3942314" cy="295673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4" descr="H:\Documents and Settings\Ученик\Рабочий стол\ВОЛГОГРАД\IMG_20190114_125532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4479327" y="476672"/>
            <a:ext cx="4232304" cy="238067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091"/>
          <a:stretch/>
        </p:blipFill>
        <p:spPr bwMode="auto">
          <a:xfrm>
            <a:off x="4743161" y="3284945"/>
            <a:ext cx="3968470" cy="328138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3" y="3390993"/>
            <a:ext cx="4011783" cy="300717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900618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511179" y="481748"/>
            <a:ext cx="4572000" cy="129266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000" b="1" i="1" dirty="0">
                <a:solidFill>
                  <a:srgbClr val="C00000"/>
                </a:solidFill>
                <a:latin typeface="Georgia" panose="02040502050405020303" pitchFamily="18" charset="0"/>
              </a:rPr>
              <a:t>ФГКОУ «Аксайский Данилы Ефремова казачий кадетский корпус» </a:t>
            </a:r>
            <a:r>
              <a:rPr lang="ru-RU" sz="2000" b="1" i="1" dirty="0" smtClean="0">
                <a:solidFill>
                  <a:srgbClr val="000099"/>
                </a:solidFill>
                <a:latin typeface="Georgia" panose="02040502050405020303" pitchFamily="18" charset="0"/>
              </a:rPr>
              <a:t>п</a:t>
            </a:r>
            <a:r>
              <a:rPr lang="ru-RU" sz="2000" b="1" i="1" dirty="0">
                <a:solidFill>
                  <a:srgbClr val="000099"/>
                </a:solidFill>
                <a:latin typeface="Georgia" panose="02040502050405020303" pitchFamily="18" charset="0"/>
              </a:rPr>
              <a:t>. Рассвет.</a:t>
            </a:r>
          </a:p>
          <a:p>
            <a:pPr lvl="0"/>
            <a:endParaRPr lang="ru-RU" b="1" i="1" dirty="0" smtClean="0">
              <a:solidFill>
                <a:srgbClr val="C00000"/>
              </a:solidFill>
            </a:endParaRPr>
          </a:p>
        </p:txBody>
      </p:sp>
      <p:pic>
        <p:nvPicPr>
          <p:cNvPr id="3" name="Рисунок 2" descr="C:\Users\Ученик\Desktop\для баннера\фото конф аксай\1.png"/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833" r="25942" b="791"/>
          <a:stretch/>
        </p:blipFill>
        <p:spPr bwMode="auto">
          <a:xfrm>
            <a:off x="4929190" y="3178628"/>
            <a:ext cx="3963290" cy="320269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26" name="Picture 2" descr="https://im1-tub-ru.yandex.net/i?id=a8ea375b95655570383958e4c8316cca&amp;n=33&amp;h=190&amp;w=265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596" y="1000108"/>
            <a:ext cx="3795400" cy="272123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344552" y="4293096"/>
            <a:ext cx="4572000" cy="1323439"/>
          </a:xfrm>
          <a:prstGeom prst="rect">
            <a:avLst/>
          </a:prstGeom>
        </p:spPr>
        <p:txBody>
          <a:bodyPr>
            <a:spAutoFit/>
          </a:bodyPr>
          <a:lstStyle/>
          <a:p>
            <a:pPr lvl="0"/>
            <a:r>
              <a:rPr lang="ru-RU" sz="2000" b="1" i="1" dirty="0">
                <a:solidFill>
                  <a:srgbClr val="000099"/>
                </a:solidFill>
                <a:latin typeface="Georgia" panose="02040502050405020303" pitchFamily="18" charset="0"/>
              </a:rPr>
              <a:t>Региональная научно-практическая конференции  </a:t>
            </a:r>
            <a:r>
              <a:rPr lang="ru-RU" sz="2000" b="1" i="1" dirty="0">
                <a:solidFill>
                  <a:srgbClr val="C00000"/>
                </a:solidFill>
                <a:latin typeface="Georgia" panose="02040502050405020303" pitchFamily="18" charset="0"/>
              </a:rPr>
              <a:t>«Современные технологии в образовательном процессе» </a:t>
            </a:r>
          </a:p>
        </p:txBody>
      </p:sp>
    </p:spTree>
    <p:extLst>
      <p:ext uri="{BB962C8B-B14F-4D97-AF65-F5344CB8AC3E}">
        <p14:creationId xmlns:p14="http://schemas.microsoft.com/office/powerpoint/2010/main" val="1516502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42910" y="857232"/>
            <a:ext cx="7928816" cy="314327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" name="Прямоугольник 3"/>
          <p:cNvSpPr/>
          <p:nvPr/>
        </p:nvSpPr>
        <p:spPr>
          <a:xfrm>
            <a:off x="1000100" y="4714884"/>
            <a:ext cx="7000924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indent="450850"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2000" b="1" dirty="0" smtClean="0">
                <a:solidFill>
                  <a:srgbClr val="C00000"/>
                </a:solidFill>
                <a:latin typeface="Georgia" panose="02040502050405020303" pitchFamily="18" charset="0"/>
                <a:ea typeface="Calibri" pitchFamily="34" charset="0"/>
                <a:cs typeface="Times New Roman" pitchFamily="18" charset="0"/>
              </a:rPr>
              <a:t>Региональный этап Всероссийского конкурса «За нравственный подвиг учителя»</a:t>
            </a:r>
          </a:p>
          <a:p>
            <a:pPr lvl="0" indent="450850"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2000" b="1" dirty="0">
                <a:solidFill>
                  <a:srgbClr val="C00000"/>
                </a:solidFill>
                <a:latin typeface="Georgia" panose="02040502050405020303" pitchFamily="18" charset="0"/>
                <a:ea typeface="Calibri" pitchFamily="34" charset="0"/>
                <a:cs typeface="Times New Roman" pitchFamily="18" charset="0"/>
              </a:rPr>
              <a:t>н</a:t>
            </a:r>
            <a:r>
              <a:rPr lang="ru-RU" sz="2000" b="1" dirty="0" smtClean="0">
                <a:solidFill>
                  <a:srgbClr val="C00000"/>
                </a:solidFill>
                <a:latin typeface="Georgia" panose="02040502050405020303" pitchFamily="18" charset="0"/>
                <a:ea typeface="Calibri" pitchFamily="34" charset="0"/>
                <a:cs typeface="Times New Roman" pitchFamily="18" charset="0"/>
              </a:rPr>
              <a:t>оминация «Организация духовно-нравственного воспитания в  рамках образовательного учреждения»</a:t>
            </a:r>
            <a:endParaRPr lang="ru-RU" sz="2000" b="1" dirty="0" smtClean="0">
              <a:solidFill>
                <a:srgbClr val="C00000"/>
              </a:solidFill>
              <a:latin typeface="Georgia" panose="020405020504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535814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https://veselyi.rostovschool.ru/upload/rstscveselyi_new/images/big/bd/cf/bdcf253520bd516cf11bb1a2b05da633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7" y="260648"/>
            <a:ext cx="3744416" cy="280831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https://veselyi.rostovschool.ru/upload/rstscveselyi_new/images/big/2e/a0/2ea04ec121cde701ab35d2f095f9b6a7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85008" y="3205101"/>
            <a:ext cx="3816424" cy="264190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07504" y="5301208"/>
            <a:ext cx="9036496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sz="2000" dirty="0">
              <a:latin typeface="Georgia" panose="02040502050405020303" pitchFamily="18" charset="0"/>
            </a:endParaRPr>
          </a:p>
          <a:p>
            <a:pPr algn="ctr"/>
            <a:endParaRPr lang="ru-RU" sz="2000" b="1" dirty="0" smtClean="0">
              <a:solidFill>
                <a:srgbClr val="C00000"/>
              </a:solidFill>
              <a:latin typeface="Georgia" panose="02040502050405020303" pitchFamily="18" charset="0"/>
            </a:endParaRPr>
          </a:p>
          <a:p>
            <a:pPr algn="ctr"/>
            <a:r>
              <a:rPr lang="ru-RU" sz="2000" b="1" dirty="0" smtClean="0">
                <a:solidFill>
                  <a:srgbClr val="C00000"/>
                </a:solidFill>
                <a:latin typeface="Georgia" panose="02040502050405020303" pitchFamily="18" charset="0"/>
              </a:rPr>
              <a:t>Праздники Покрова </a:t>
            </a:r>
            <a:r>
              <a:rPr lang="ru-RU" sz="2000" b="1" dirty="0">
                <a:solidFill>
                  <a:srgbClr val="C00000"/>
                </a:solidFill>
                <a:latin typeface="Georgia" panose="02040502050405020303" pitchFamily="18" charset="0"/>
              </a:rPr>
              <a:t>Пресвятой </a:t>
            </a:r>
            <a:r>
              <a:rPr lang="ru-RU" sz="2000" b="1" dirty="0" smtClean="0">
                <a:solidFill>
                  <a:srgbClr val="C00000"/>
                </a:solidFill>
                <a:latin typeface="Georgia" panose="02040502050405020303" pitchFamily="18" charset="0"/>
              </a:rPr>
              <a:t>Богородицы и</a:t>
            </a:r>
          </a:p>
          <a:p>
            <a:pPr algn="ctr"/>
            <a:r>
              <a:rPr lang="ru-RU" sz="2000" b="1" dirty="0" smtClean="0">
                <a:solidFill>
                  <a:srgbClr val="C00000"/>
                </a:solidFill>
                <a:latin typeface="Georgia" panose="02040502050405020303" pitchFamily="18" charset="0"/>
              </a:rPr>
              <a:t> Крещение Господне</a:t>
            </a:r>
          </a:p>
          <a:p>
            <a:pPr algn="ctr"/>
            <a:endParaRPr lang="ru-RU" sz="2000" b="1" dirty="0">
              <a:solidFill>
                <a:srgbClr val="C00000"/>
              </a:solidFill>
              <a:latin typeface="Georgia" panose="02040502050405020303" pitchFamily="18" charset="0"/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7864" y="2050782"/>
            <a:ext cx="2448272" cy="1836205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7" y="3284984"/>
            <a:ext cx="3937023" cy="254522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Рисунок 8" descr="H:\Documents and Settings\Ученик\Рабочий стол\архив\2018-2019 уч.год\фото 2018-2019 уч.год\Для шк. газеты\Крещение\DSC06054.JPG"/>
          <p:cNvPicPr/>
          <p:nvPr/>
        </p:nvPicPr>
        <p:blipFill>
          <a:blip r:embed="rId6" cstate="print"/>
          <a:srcRect l="4445" r="6661"/>
          <a:stretch>
            <a:fillRect/>
          </a:stretch>
        </p:blipFill>
        <p:spPr bwMode="auto">
          <a:xfrm>
            <a:off x="5156448" y="260648"/>
            <a:ext cx="3621467" cy="281352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9326702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51520" y="404664"/>
            <a:ext cx="4464496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2000" b="1" dirty="0">
              <a:solidFill>
                <a:srgbClr val="002060"/>
              </a:solidFill>
              <a:latin typeface="Georgia" panose="02040502050405020303" pitchFamily="18" charset="0"/>
            </a:endParaRPr>
          </a:p>
          <a:p>
            <a:r>
              <a:rPr lang="ru-RU" sz="2000" b="1" dirty="0" smtClean="0">
                <a:solidFill>
                  <a:srgbClr val="C00000"/>
                </a:solidFill>
                <a:latin typeface="Georgia" panose="02040502050405020303" pitchFamily="18" charset="0"/>
              </a:rPr>
              <a:t>2021г</a:t>
            </a:r>
            <a:r>
              <a:rPr lang="ru-RU" sz="2000" b="1" dirty="0">
                <a:solidFill>
                  <a:srgbClr val="C00000"/>
                </a:solidFill>
                <a:latin typeface="Georgia" panose="02040502050405020303" pitchFamily="18" charset="0"/>
              </a:rPr>
              <a:t>.-2024г. </a:t>
            </a:r>
            <a:r>
              <a:rPr lang="ru-RU" sz="2000" b="1" dirty="0" smtClean="0">
                <a:solidFill>
                  <a:srgbClr val="C00000"/>
                </a:solidFill>
                <a:latin typeface="Georgia" panose="02040502050405020303" pitchFamily="18" charset="0"/>
              </a:rPr>
              <a:t> - </a:t>
            </a:r>
            <a:r>
              <a:rPr lang="ru-RU" sz="2000" b="1" dirty="0">
                <a:solidFill>
                  <a:srgbClr val="002060"/>
                </a:solidFill>
                <a:latin typeface="Georgia" panose="02040502050405020303" pitchFamily="18" charset="0"/>
              </a:rPr>
              <a:t>ОИП по теме: «Культурно-исторические ценности донского казачества как ресурс формирования образовательного пространства школы».</a:t>
            </a:r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33242" y="400931"/>
            <a:ext cx="3800939" cy="285070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AutoShape 4" descr="C:\Users\PC Master\Desktop\3ab4be720ed039830a2bbca70148ac79 (1).webp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1270" name="Picture 6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51" t="21560" r="8944" b="20715"/>
          <a:stretch/>
        </p:blipFill>
        <p:spPr bwMode="auto">
          <a:xfrm>
            <a:off x="112167" y="3610806"/>
            <a:ext cx="5051473" cy="251940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271" name="Picture 7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02817" y="3574763"/>
            <a:ext cx="3380440" cy="253533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056460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66821A-4A30-498A-9722-6D320B9F138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2050" name="Picture 2" descr="C:\Users\PC Master\Desktop\2026-08-18_11-09-33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58759"/>
            <a:ext cx="4392488" cy="651403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C:\Users\PC Master\Desktop\510e2657-3217-45e4-9abe-f6dc0659d622.jfi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356" y="158759"/>
            <a:ext cx="4046593" cy="303494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C:\Users\PC Master\Desktop\a73e29b2-8fbf-430d-9fa2-30bb98eaaf62.jfif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183"/>
          <a:stretch/>
        </p:blipFill>
        <p:spPr bwMode="auto">
          <a:xfrm>
            <a:off x="4805895" y="3645024"/>
            <a:ext cx="4054424" cy="245750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181812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https://veselyi.rostovschool.ru/upload/rstscveselyi_new/images/big/bd/cf/bdcf253520bd516cf11bb1a2b05da633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2978950"/>
            <a:ext cx="4224469" cy="316835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Picture 6" descr="https://veselyi.rostovschool.ru/upload/rstscveselyi_new/images/big/5b/07/5b072fa987db6cf8c08c608f09fb5d17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183" r="12511"/>
          <a:stretch/>
        </p:blipFill>
        <p:spPr bwMode="auto">
          <a:xfrm>
            <a:off x="5210914" y="295385"/>
            <a:ext cx="3465542" cy="234152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4" name="Picture 8" descr="https://veselyi.rostovschool.ru/upload/rstscveselyi_new/images/big/d3/d4/d3d4de9fbf43fe49b169493e1e34b93a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20006" y="2960949"/>
            <a:ext cx="4272474" cy="320435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251520" y="684854"/>
            <a:ext cx="5184576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dirty="0">
              <a:solidFill>
                <a:srgbClr val="000099"/>
              </a:solidFill>
              <a:latin typeface="Georgia" panose="02040502050405020303" pitchFamily="18" charset="0"/>
            </a:endParaRPr>
          </a:p>
          <a:p>
            <a:pPr algn="ctr"/>
            <a:r>
              <a:rPr lang="ru-RU" b="1" dirty="0" smtClean="0">
                <a:solidFill>
                  <a:srgbClr val="000099"/>
                </a:solidFill>
                <a:latin typeface="Georgia" pitchFamily="18" charset="0"/>
              </a:rPr>
              <a:t>Фестиваль </a:t>
            </a:r>
            <a:r>
              <a:rPr lang="ru-RU" b="1" dirty="0">
                <a:solidFill>
                  <a:srgbClr val="000099"/>
                </a:solidFill>
                <a:latin typeface="Georgia" pitchFamily="18" charset="0"/>
              </a:rPr>
              <a:t>военно-патриотической песни «Край родной, край</a:t>
            </a:r>
          </a:p>
          <a:p>
            <a:pPr algn="ctr"/>
            <a:r>
              <a:rPr lang="ru-RU" b="1" dirty="0">
                <a:solidFill>
                  <a:srgbClr val="000099"/>
                </a:solidFill>
                <a:latin typeface="Georgia" pitchFamily="18" charset="0"/>
              </a:rPr>
              <a:t>Донской</a:t>
            </a:r>
            <a:r>
              <a:rPr lang="ru-RU" b="1" dirty="0" smtClean="0">
                <a:solidFill>
                  <a:srgbClr val="000099"/>
                </a:solidFill>
                <a:latin typeface="Georgia" pitchFamily="18" charset="0"/>
              </a:rPr>
              <a:t>!»</a:t>
            </a:r>
            <a:endParaRPr lang="ru-RU" sz="2000" b="1" dirty="0">
              <a:solidFill>
                <a:srgbClr val="000099"/>
              </a:solidFill>
              <a:latin typeface="Georgia" panose="02040502050405020303" pitchFamily="18" charset="0"/>
            </a:endParaRPr>
          </a:p>
          <a:p>
            <a:pPr algn="ctr"/>
            <a:endParaRPr lang="ru-RU" sz="2000" b="1" dirty="0" smtClean="0">
              <a:solidFill>
                <a:srgbClr val="000099"/>
              </a:solidFill>
              <a:latin typeface="Georgia" panose="02040502050405020303" pitchFamily="18" charset="0"/>
            </a:endParaRPr>
          </a:p>
          <a:p>
            <a:pPr algn="ctr"/>
            <a:endParaRPr lang="ru-RU" sz="2000" b="1" dirty="0">
              <a:solidFill>
                <a:srgbClr val="000099"/>
              </a:solidFill>
              <a:latin typeface="Georgia" panose="020405020504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430913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 descr="blob:https://web.whatsapp.com/6388de94-8d0e-4090-a8bb-7cb67eb8df3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3" name="AutoShape 4" descr="blob:https://web.whatsapp.com/6388de94-8d0e-4090-a8bb-7cb67eb8df3a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7461" y="3316574"/>
            <a:ext cx="2289874" cy="305316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AutoShape 7" descr="blob:https://web.whatsapp.com/554dbb5c-9e71-4fd8-a54d-a831e05dadaa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pic>
        <p:nvPicPr>
          <p:cNvPr id="3080" name="Picture 8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6842" y="312737"/>
            <a:ext cx="3842727" cy="288204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AutoShape 10" descr="blob:https://web.whatsapp.com/23b7e952-f100-4173-989d-b4a0e65f3394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pic>
        <p:nvPicPr>
          <p:cNvPr id="3083" name="Picture 11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2" y="312738"/>
            <a:ext cx="3842726" cy="288204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3419872" y="3827493"/>
            <a:ext cx="4968552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>
                <a:solidFill>
                  <a:srgbClr val="ACCBF9">
                    <a:lumMod val="25000"/>
                  </a:srgbClr>
                </a:solidFill>
                <a:latin typeface="Georgia" panose="02040502050405020303" pitchFamily="18" charset="0"/>
                <a:ea typeface="Calibri"/>
              </a:rPr>
              <a:t>У</a:t>
            </a:r>
            <a:r>
              <a:rPr lang="ru-RU" sz="2000" b="1" dirty="0" smtClean="0">
                <a:solidFill>
                  <a:srgbClr val="ACCBF9">
                    <a:lumMod val="25000"/>
                  </a:srgbClr>
                </a:solidFill>
                <a:latin typeface="Georgia" panose="02040502050405020303" pitchFamily="18" charset="0"/>
                <a:ea typeface="Calibri"/>
              </a:rPr>
              <a:t>ченик </a:t>
            </a:r>
            <a:r>
              <a:rPr lang="ru-RU" sz="2000" b="1" dirty="0">
                <a:solidFill>
                  <a:srgbClr val="ACCBF9">
                    <a:lumMod val="25000"/>
                  </a:srgbClr>
                </a:solidFill>
                <a:latin typeface="Georgia" panose="02040502050405020303" pitchFamily="18" charset="0"/>
                <a:ea typeface="Calibri"/>
              </a:rPr>
              <a:t>9 класса  нашей школы принял участие в проектной смене ЮФУ</a:t>
            </a:r>
            <a:r>
              <a:rPr lang="ru-RU" sz="2000" b="1" i="1" dirty="0">
                <a:solidFill>
                  <a:srgbClr val="ACCBF9">
                    <a:lumMod val="25000"/>
                  </a:srgbClr>
                </a:solidFill>
                <a:latin typeface="Georgia" panose="02040502050405020303" pitchFamily="18" charset="0"/>
                <a:ea typeface="Calibri"/>
              </a:rPr>
              <a:t> </a:t>
            </a:r>
            <a:r>
              <a:rPr lang="ru-RU" sz="2000" b="1" dirty="0">
                <a:solidFill>
                  <a:srgbClr val="C00000"/>
                </a:solidFill>
                <a:latin typeface="Georgia" panose="02040502050405020303" pitchFamily="18" charset="0"/>
                <a:ea typeface="Calibri"/>
              </a:rPr>
              <a:t>«Казачество Дона: мой Род – моя Родословная – моя Родина</a:t>
            </a:r>
            <a:r>
              <a:rPr lang="ru-RU" sz="2000" b="1" dirty="0" smtClean="0">
                <a:solidFill>
                  <a:srgbClr val="C00000"/>
                </a:solidFill>
                <a:latin typeface="Georgia" panose="02040502050405020303" pitchFamily="18" charset="0"/>
                <a:ea typeface="Calibri"/>
              </a:rPr>
              <a:t>»</a:t>
            </a:r>
            <a:endParaRPr lang="ru-RU" sz="2000" b="1" dirty="0">
              <a:solidFill>
                <a:srgbClr val="ACCBF9">
                  <a:lumMod val="25000"/>
                </a:srgbClr>
              </a:solidFill>
              <a:latin typeface="Georgia" panose="020405020504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800689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67544" y="4581128"/>
            <a:ext cx="2618063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C00000"/>
                </a:solidFill>
                <a:latin typeface="Georgia" panose="02040502050405020303" pitchFamily="18" charset="0"/>
              </a:rPr>
              <a:t>Школьный </a:t>
            </a:r>
          </a:p>
          <a:p>
            <a:pPr algn="ctr"/>
            <a:r>
              <a:rPr lang="ru-RU" sz="2000" b="1" dirty="0">
                <a:solidFill>
                  <a:srgbClr val="C00000"/>
                </a:solidFill>
                <a:latin typeface="Georgia" panose="02040502050405020303" pitchFamily="18" charset="0"/>
              </a:rPr>
              <a:t>т</a:t>
            </a:r>
            <a:r>
              <a:rPr lang="ru-RU" sz="2000" b="1" dirty="0" smtClean="0">
                <a:solidFill>
                  <a:srgbClr val="C00000"/>
                </a:solidFill>
                <a:latin typeface="Georgia" panose="02040502050405020303" pitchFamily="18" charset="0"/>
              </a:rPr>
              <a:t>еатр </a:t>
            </a:r>
          </a:p>
          <a:p>
            <a:pPr algn="ctr"/>
            <a:r>
              <a:rPr lang="ru-RU" sz="2000" b="1" dirty="0">
                <a:solidFill>
                  <a:srgbClr val="C00000"/>
                </a:solidFill>
                <a:latin typeface="Georgia" panose="02040502050405020303" pitchFamily="18" charset="0"/>
              </a:rPr>
              <a:t>м</a:t>
            </a:r>
            <a:r>
              <a:rPr lang="ru-RU" sz="2000" b="1" dirty="0" smtClean="0">
                <a:solidFill>
                  <a:srgbClr val="C00000"/>
                </a:solidFill>
                <a:latin typeface="Georgia" panose="02040502050405020303" pitchFamily="18" charset="0"/>
              </a:rPr>
              <a:t>иниатюр</a:t>
            </a:r>
          </a:p>
          <a:p>
            <a:pPr algn="ctr"/>
            <a:r>
              <a:rPr lang="ru-RU" sz="2000" b="1" dirty="0" smtClean="0">
                <a:solidFill>
                  <a:srgbClr val="C00000"/>
                </a:solidFill>
                <a:latin typeface="Georgia" panose="02040502050405020303" pitchFamily="18" charset="0"/>
              </a:rPr>
              <a:t> «Позитив»</a:t>
            </a:r>
            <a:endParaRPr lang="ru-RU" sz="2000" b="1" dirty="0">
              <a:solidFill>
                <a:srgbClr val="C00000"/>
              </a:solidFill>
              <a:latin typeface="Georgia" panose="02040502050405020303" pitchFamily="18" charset="0"/>
            </a:endParaRPr>
          </a:p>
        </p:txBody>
      </p:sp>
      <p:pic>
        <p:nvPicPr>
          <p:cNvPr id="16386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26" t="19762"/>
          <a:stretch/>
        </p:blipFill>
        <p:spPr bwMode="auto">
          <a:xfrm>
            <a:off x="4054006" y="3356991"/>
            <a:ext cx="4837802" cy="300213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6" name="Picture 2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40" t="26376" b="2780"/>
          <a:stretch/>
        </p:blipFill>
        <p:spPr bwMode="auto">
          <a:xfrm>
            <a:off x="557349" y="218821"/>
            <a:ext cx="5643856" cy="316121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53993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 descr="C:\Users\PC Master\Downloads\kMXu0fd84iY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22862" b="11736"/>
          <a:stretch/>
        </p:blipFill>
        <p:spPr bwMode="auto">
          <a:xfrm>
            <a:off x="213952" y="1916832"/>
            <a:ext cx="8784976" cy="355396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270304" y="478413"/>
            <a:ext cx="867227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rgbClr val="000099"/>
                </a:solidFill>
                <a:latin typeface="Georgia" panose="02040502050405020303" pitchFamily="18" charset="0"/>
              </a:rPr>
              <a:t>   Слет казачьей молодежи «Готов к труду и обороне», посвященный 270-й годовщине со дня рождения атамана М.И. Платова в </a:t>
            </a:r>
          </a:p>
          <a:p>
            <a:pPr algn="ctr"/>
            <a:r>
              <a:rPr lang="ru-RU" b="1" dirty="0" smtClean="0">
                <a:solidFill>
                  <a:srgbClr val="000099"/>
                </a:solidFill>
                <a:latin typeface="Georgia" panose="02040502050405020303" pitchFamily="18" charset="0"/>
              </a:rPr>
              <a:t>г. Константиновск</a:t>
            </a:r>
            <a:endParaRPr lang="ru-RU" b="1" dirty="0">
              <a:solidFill>
                <a:srgbClr val="000099"/>
              </a:solidFill>
              <a:latin typeface="Georgia" panose="020405020504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909561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66821A-4A30-498A-9722-6D320B9F138B}" type="slidenum">
              <a:rPr lang="ru-RU" sz="1800" smtClean="0">
                <a:solidFill>
                  <a:prstClr val="white"/>
                </a:solidFill>
              </a:rPr>
              <a:pPr/>
              <a:t>20</a:t>
            </a:fld>
            <a:endParaRPr lang="ru-RU" sz="1800" dirty="0">
              <a:solidFill>
                <a:prstClr val="white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2" descr="F:\КАЗАКИ ФОТО И ВИДЕО\IMG_20231004_222824_510.jpg"/>
          <p:cNvPicPr>
            <a:picLocks noGrp="1" noChangeAspect="1" noChangeArrowheads="1"/>
          </p:cNvPicPr>
          <p:nvPr>
            <p:ph sz="quarter" idx="13"/>
          </p:nvPr>
        </p:nvPicPr>
        <p:blipFill rotWithShape="1">
          <a:blip r:embed="rId2" cstate="print"/>
          <a:srcRect b="5244"/>
          <a:stretch/>
        </p:blipFill>
        <p:spPr bwMode="auto">
          <a:xfrm>
            <a:off x="251520" y="98445"/>
            <a:ext cx="8676456" cy="616566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Прямоугольник 2"/>
          <p:cNvSpPr/>
          <p:nvPr/>
        </p:nvSpPr>
        <p:spPr>
          <a:xfrm>
            <a:off x="539552" y="332656"/>
            <a:ext cx="8229600" cy="1015663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rgbClr val="FF0000"/>
                </a:solidFill>
                <a:latin typeface="Georgia" panose="02040502050405020303" pitchFamily="18" charset="0"/>
                <a:cs typeface="Calibri" panose="020F0502020204030204" pitchFamily="34" charset="0"/>
              </a:rPr>
              <a:t>Как велика и обширна казачья степь</a:t>
            </a:r>
            <a:r>
              <a:rPr lang="ru-RU" sz="2000" b="1" dirty="0" smtClean="0">
                <a:solidFill>
                  <a:srgbClr val="FF0000"/>
                </a:solidFill>
                <a:latin typeface="Georgia" panose="02040502050405020303" pitchFamily="18" charset="0"/>
                <a:cs typeface="Calibri" panose="020F0502020204030204" pitchFamily="34" charset="0"/>
              </a:rPr>
              <a:t>,</a:t>
            </a:r>
          </a:p>
          <a:p>
            <a:pPr algn="ctr"/>
            <a:r>
              <a:rPr lang="ru-RU" sz="2000" b="1" dirty="0" smtClean="0">
                <a:solidFill>
                  <a:srgbClr val="FF0000"/>
                </a:solidFill>
                <a:latin typeface="Georgia" panose="02040502050405020303" pitchFamily="18" charset="0"/>
                <a:cs typeface="Calibri" panose="020F0502020204030204" pitchFamily="34" charset="0"/>
              </a:rPr>
              <a:t> </a:t>
            </a:r>
            <a:r>
              <a:rPr lang="ru-RU" sz="2000" b="1" dirty="0">
                <a:solidFill>
                  <a:srgbClr val="FF0000"/>
                </a:solidFill>
                <a:latin typeface="Georgia" panose="02040502050405020303" pitchFamily="18" charset="0"/>
                <a:cs typeface="Calibri" panose="020F0502020204030204" pitchFamily="34" charset="0"/>
              </a:rPr>
              <a:t>как светло и радостно </a:t>
            </a:r>
            <a:r>
              <a:rPr lang="ru-RU" sz="2000" b="1" dirty="0" smtClean="0">
                <a:solidFill>
                  <a:srgbClr val="FF0000"/>
                </a:solidFill>
                <a:latin typeface="Georgia" panose="02040502050405020303" pitchFamily="18" charset="0"/>
                <a:cs typeface="Calibri" panose="020F0502020204030204" pitchFamily="34" charset="0"/>
              </a:rPr>
              <a:t> </a:t>
            </a:r>
            <a:r>
              <a:rPr lang="ru-RU" sz="2000" b="1" dirty="0">
                <a:solidFill>
                  <a:srgbClr val="FF0000"/>
                </a:solidFill>
                <a:latin typeface="Georgia" panose="02040502050405020303" pitchFamily="18" charset="0"/>
                <a:cs typeface="Calibri" panose="020F0502020204030204" pitchFamily="34" charset="0"/>
              </a:rPr>
              <a:t>степное небо, </a:t>
            </a:r>
            <a:endParaRPr lang="ru-RU" sz="2000" b="1" dirty="0" smtClean="0">
              <a:solidFill>
                <a:srgbClr val="FF0000"/>
              </a:solidFill>
              <a:latin typeface="Georgia" panose="02040502050405020303" pitchFamily="18" charset="0"/>
              <a:cs typeface="Calibri" panose="020F0502020204030204" pitchFamily="34" charset="0"/>
            </a:endParaRPr>
          </a:p>
          <a:p>
            <a:pPr algn="ctr"/>
            <a:r>
              <a:rPr lang="ru-RU" sz="2000" b="1" dirty="0" smtClean="0">
                <a:solidFill>
                  <a:srgbClr val="FF0000"/>
                </a:solidFill>
                <a:latin typeface="Georgia" panose="02040502050405020303" pitchFamily="18" charset="0"/>
                <a:cs typeface="Calibri" panose="020F0502020204030204" pitchFamily="34" charset="0"/>
              </a:rPr>
              <a:t>так </a:t>
            </a:r>
            <a:r>
              <a:rPr lang="ru-RU" sz="2000" b="1" dirty="0">
                <a:solidFill>
                  <a:srgbClr val="FF0000"/>
                </a:solidFill>
                <a:latin typeface="Georgia" panose="02040502050405020303" pitchFamily="18" charset="0"/>
                <a:cs typeface="Calibri" panose="020F0502020204030204" pitchFamily="34" charset="0"/>
              </a:rPr>
              <a:t>велика и обширна история земель казачьих. 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926949" y="6237312"/>
            <a:ext cx="5158785" cy="523220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none" rtlCol="0">
            <a:spAutoFit/>
          </a:bodyPr>
          <a:lstStyle/>
          <a:p>
            <a:r>
              <a:rPr lang="ru-RU" sz="2800" b="1" dirty="0" smtClean="0">
                <a:solidFill>
                  <a:srgbClr val="FF0000"/>
                </a:solidFill>
                <a:latin typeface="Georgia" panose="02040502050405020303" pitchFamily="18" charset="0"/>
              </a:rPr>
              <a:t>Казачий класс «</a:t>
            </a:r>
            <a:r>
              <a:rPr lang="ru-RU" sz="2800" b="1" dirty="0" err="1" smtClean="0">
                <a:solidFill>
                  <a:srgbClr val="FF0000"/>
                </a:solidFill>
                <a:latin typeface="Georgia" panose="02040502050405020303" pitchFamily="18" charset="0"/>
              </a:rPr>
              <a:t>Дончата</a:t>
            </a:r>
            <a:r>
              <a:rPr lang="ru-RU" sz="2800" b="1" dirty="0" smtClean="0">
                <a:solidFill>
                  <a:srgbClr val="FF0000"/>
                </a:solidFill>
                <a:latin typeface="Georgia" panose="02040502050405020303" pitchFamily="18" charset="0"/>
              </a:rPr>
              <a:t>»</a:t>
            </a:r>
            <a:endParaRPr lang="ru-RU" sz="2800" b="1" dirty="0">
              <a:solidFill>
                <a:srgbClr val="FF0000"/>
              </a:solidFill>
              <a:latin typeface="Georgia" panose="020405020504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338936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PC Master\Downloads\4OOLlhLaoX0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33042"/>
          <a:stretch/>
        </p:blipFill>
        <p:spPr bwMode="auto">
          <a:xfrm>
            <a:off x="48276" y="3068960"/>
            <a:ext cx="5040562" cy="253127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326656" y="2132856"/>
            <a:ext cx="867227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000099"/>
                </a:solidFill>
                <a:latin typeface="Georgia" panose="02040502050405020303" pitchFamily="18" charset="0"/>
              </a:rPr>
              <a:t>Слет </a:t>
            </a:r>
            <a:r>
              <a:rPr lang="ru-RU" sz="2000" b="1" dirty="0">
                <a:solidFill>
                  <a:srgbClr val="000099"/>
                </a:solidFill>
                <a:latin typeface="Georgia" panose="02040502050405020303" pitchFamily="18" charset="0"/>
              </a:rPr>
              <a:t>молодежной организации войскового казачьего общества </a:t>
            </a:r>
            <a:r>
              <a:rPr lang="ru-RU" sz="2000" b="1" dirty="0">
                <a:solidFill>
                  <a:srgbClr val="C00000"/>
                </a:solidFill>
                <a:latin typeface="Georgia" panose="02040502050405020303" pitchFamily="18" charset="0"/>
              </a:rPr>
              <a:t>«Всевеликое войско Донское</a:t>
            </a:r>
            <a:r>
              <a:rPr lang="ru-RU" sz="2000" b="1" dirty="0" smtClean="0">
                <a:solidFill>
                  <a:srgbClr val="C00000"/>
                </a:solidFill>
                <a:latin typeface="Georgia" panose="02040502050405020303" pitchFamily="18" charset="0"/>
              </a:rPr>
              <a:t>» </a:t>
            </a:r>
            <a:r>
              <a:rPr lang="ru-RU" sz="2000" b="1" dirty="0" smtClean="0">
                <a:solidFill>
                  <a:srgbClr val="000099"/>
                </a:solidFill>
                <a:latin typeface="Georgia" panose="02040502050405020303" pitchFamily="18" charset="0"/>
              </a:rPr>
              <a:t>в г. </a:t>
            </a:r>
            <a:r>
              <a:rPr lang="ru-RU" sz="2000" b="1" dirty="0" err="1" smtClean="0">
                <a:solidFill>
                  <a:srgbClr val="000099"/>
                </a:solidFill>
                <a:latin typeface="Georgia" panose="02040502050405020303" pitchFamily="18" charset="0"/>
              </a:rPr>
              <a:t>Семикаракорск</a:t>
            </a:r>
            <a:endParaRPr lang="ru-RU" sz="2000" b="1" dirty="0">
              <a:solidFill>
                <a:srgbClr val="000099"/>
              </a:solidFill>
              <a:latin typeface="Georgia" panose="02040502050405020303" pitchFamily="18" charset="0"/>
            </a:endParaRP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17" b="18625"/>
          <a:stretch/>
        </p:blipFill>
        <p:spPr bwMode="auto">
          <a:xfrm>
            <a:off x="5179819" y="3068960"/>
            <a:ext cx="3819109" cy="247744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971600" y="620688"/>
            <a:ext cx="6912768" cy="12926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2000" b="1" i="1" dirty="0">
                <a:solidFill>
                  <a:srgbClr val="C00000"/>
                </a:solidFill>
                <a:latin typeface="Georgia" panose="02040502050405020303" pitchFamily="18" charset="0"/>
              </a:rPr>
              <a:t>«Поддержка традиций казачьей культуры в системе общего и дополнительного образования»</a:t>
            </a:r>
            <a:endParaRPr lang="ru-RU" sz="2000" i="1" dirty="0">
              <a:solidFill>
                <a:srgbClr val="C00000"/>
              </a:solidFill>
              <a:latin typeface="Georgia" panose="02040502050405020303" pitchFamily="18" charset="0"/>
            </a:endParaRPr>
          </a:p>
          <a:p>
            <a:pPr lvl="0" algn="ctr"/>
            <a:r>
              <a:rPr lang="ru-RU" b="1" dirty="0">
                <a:solidFill>
                  <a:srgbClr val="C00000"/>
                </a:solidFill>
                <a:latin typeface="Georgia" panose="02040502050405020303" pitchFamily="18" charset="0"/>
              </a:rPr>
              <a:t>     </a:t>
            </a:r>
            <a:endParaRPr lang="ru-RU" dirty="0">
              <a:solidFill>
                <a:srgbClr val="C00000"/>
              </a:solidFill>
              <a:latin typeface="Georgia" panose="020405020504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993772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03434" y="341878"/>
            <a:ext cx="835292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C00000"/>
                </a:solidFill>
                <a:latin typeface="Georgia" panose="02040502050405020303" pitchFamily="18" charset="0"/>
              </a:rPr>
              <a:t>Ансамбль «Степь Лазоревая» и коллектив «Задоринка»</a:t>
            </a:r>
            <a:endParaRPr lang="ru-RU" sz="2000" b="1" dirty="0">
              <a:solidFill>
                <a:srgbClr val="C00000"/>
              </a:solidFill>
              <a:latin typeface="Georgia" panose="02040502050405020303" pitchFamily="18" charset="0"/>
            </a:endParaRP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9508" y="3861049"/>
            <a:ext cx="5111416" cy="269022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5856" y="980727"/>
            <a:ext cx="5030566" cy="277604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985395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9573" y="626872"/>
            <a:ext cx="8762289" cy="561093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822760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1920" y="2996952"/>
            <a:ext cx="4968552" cy="326504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404664"/>
            <a:ext cx="4824536" cy="316835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89352" y="4629178"/>
            <a:ext cx="376256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C00000"/>
                </a:solidFill>
                <a:latin typeface="Georgia" panose="02040502050405020303" pitchFamily="18" charset="0"/>
              </a:rPr>
              <a:t>Экскурсия</a:t>
            </a:r>
          </a:p>
          <a:p>
            <a:pPr algn="ctr"/>
            <a:r>
              <a:rPr lang="ru-RU" sz="2400" b="1" dirty="0" smtClean="0">
                <a:solidFill>
                  <a:srgbClr val="C00000"/>
                </a:solidFill>
                <a:latin typeface="Georgia" panose="02040502050405020303" pitchFamily="18" charset="0"/>
              </a:rPr>
              <a:t> «Истоки казачества»</a:t>
            </a:r>
            <a:endParaRPr lang="ru-RU" sz="2400" b="1" dirty="0">
              <a:solidFill>
                <a:srgbClr val="C00000"/>
              </a:solidFill>
              <a:latin typeface="Georgia" panose="020405020504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971240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672" y="188640"/>
            <a:ext cx="5904656" cy="445450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808" y="4221088"/>
            <a:ext cx="3708412" cy="246437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371536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226929"/>
            <a:ext cx="4824536" cy="316835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4556" y="3165567"/>
            <a:ext cx="3650364" cy="331236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572" y="3506789"/>
            <a:ext cx="4669595" cy="297114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2709" y="234424"/>
            <a:ext cx="3722373" cy="271423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84419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Мордвянников (жена и дочь).mp4">
            <a:hlinkClick r:id="" action="ppaction://media"/>
          </p:cNvPr>
          <p:cNvPicPr>
            <a:picLocks noRot="1" noChangeAspect="1"/>
          </p:cNvPicPr>
          <p:nvPr>
            <a:videoFile r:link="rId1"/>
          </p:nvPr>
        </p:nvPicPr>
        <p:blipFill>
          <a:blip r:embed="rId3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97758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435" y="3475358"/>
            <a:ext cx="4438411" cy="268994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7709" y="188640"/>
            <a:ext cx="4874805" cy="280831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065" y="739054"/>
            <a:ext cx="3726986" cy="282974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380"/>
          <a:stretch/>
        </p:blipFill>
        <p:spPr>
          <a:xfrm>
            <a:off x="4860032" y="4149080"/>
            <a:ext cx="4149006" cy="2204863"/>
          </a:xfrm>
          <a:prstGeom prst="rect">
            <a:avLst/>
          </a:prstGeom>
          <a:effectLst>
            <a:softEdge rad="317500"/>
          </a:effectLst>
        </p:spPr>
      </p:pic>
    </p:spTree>
    <p:extLst>
      <p:ext uri="{BB962C8B-B14F-4D97-AF65-F5344CB8AC3E}">
        <p14:creationId xmlns:p14="http://schemas.microsoft.com/office/powerpoint/2010/main" val="17345519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66821A-4A30-498A-9722-6D320B9F138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3" name="1.mp4">
            <a:hlinkClick r:id="" action="ppaction://media"/>
          </p:cNvPr>
          <p:cNvPicPr>
            <a:picLocks noRot="1" noChangeAspect="1"/>
          </p:cNvPicPr>
          <p:nvPr>
            <a:videoFile r:link="rId1"/>
          </p:nvPr>
        </p:nvPicPr>
        <p:blipFill>
          <a:blip r:embed="rId3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66821A-4A30-498A-9722-6D320B9F138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30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3" name="2.mp4">
            <a:hlinkClick r:id="" action="ppaction://media"/>
          </p:cNvPr>
          <p:cNvPicPr>
            <a:picLocks noRot="1" noChangeAspect="1"/>
          </p:cNvPicPr>
          <p:nvPr>
            <a:videoFile r:link="rId1"/>
          </p:nvPr>
        </p:nvPicPr>
        <p:blipFill>
          <a:blip r:embed="rId3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66821A-4A30-498A-9722-6D320B9F138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31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3" name="3.mp4">
            <a:hlinkClick r:id="" action="ppaction://media"/>
          </p:cNvPr>
          <p:cNvPicPr>
            <a:picLocks noRot="1" noChangeAspect="1"/>
          </p:cNvPicPr>
          <p:nvPr>
            <a:videoFile r:link="rId1"/>
          </p:nvPr>
        </p:nvPicPr>
        <p:blipFill>
          <a:blip r:embed="rId3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66821A-4A30-498A-9722-6D320B9F138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32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3" name="4.mp4">
            <a:hlinkClick r:id="" action="ppaction://media"/>
          </p:cNvPr>
          <p:cNvPicPr>
            <a:picLocks noRot="1" noChangeAspect="1"/>
          </p:cNvPicPr>
          <p:nvPr>
            <a:videoFile r:link="rId1"/>
          </p:nvPr>
        </p:nvPicPr>
        <p:blipFill>
          <a:blip r:embed="rId3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66821A-4A30-498A-9722-6D320B9F138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33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2050" name="Picture 2" descr="C:\Users\PC Master\Desktop\9099969e-b737-4d30-8224-1181d347b44d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883" b="3662"/>
          <a:stretch/>
        </p:blipFill>
        <p:spPr bwMode="auto">
          <a:xfrm>
            <a:off x="32103" y="659971"/>
            <a:ext cx="9036496" cy="51816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148916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video5251653913811121109.mp4">
            <a:hlinkClick r:id="" action="ppaction://media"/>
          </p:cNvPr>
          <p:cNvPicPr>
            <a:picLocks noRot="1" noChangeAspect="1"/>
          </p:cNvPicPr>
          <p:nvPr>
            <a:videoFile r:link="rId1"/>
          </p:nvPr>
        </p:nvPicPr>
        <p:blipFill>
          <a:blip r:embed="rId3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36536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37" y="764704"/>
            <a:ext cx="9061912" cy="525053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443414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928"/>
          <a:stretch/>
        </p:blipFill>
        <p:spPr bwMode="auto">
          <a:xfrm>
            <a:off x="217605" y="3429000"/>
            <a:ext cx="5112568" cy="307031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8686" t="2581" b="-1"/>
          <a:stretch/>
        </p:blipFill>
        <p:spPr bwMode="auto">
          <a:xfrm>
            <a:off x="237325" y="404664"/>
            <a:ext cx="3734586" cy="271785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5440573" y="4344656"/>
            <a:ext cx="345638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solidFill>
                  <a:srgbClr val="C00000"/>
                </a:solidFill>
                <a:latin typeface="Georgia" panose="02040502050405020303" pitchFamily="18" charset="0"/>
              </a:rPr>
              <a:t>Турнир по мини-футболу на Кубок казачьей молодежной организации «Донцы»</a:t>
            </a:r>
            <a:endParaRPr lang="ru-RU" sz="2000" b="1" dirty="0">
              <a:solidFill>
                <a:srgbClr val="C00000"/>
              </a:solidFill>
              <a:latin typeface="Georgia" panose="02040502050405020303" pitchFamily="18" charset="0"/>
            </a:endParaRPr>
          </a:p>
        </p:txBody>
      </p:sp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7973" y="503449"/>
            <a:ext cx="4933406" cy="252028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868638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323528" y="260648"/>
            <a:ext cx="8712968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ru-RU" sz="2000" b="1" dirty="0">
                <a:solidFill>
                  <a:srgbClr val="C00000"/>
                </a:solidFill>
                <a:latin typeface="Georgia" panose="02040502050405020303" pitchFamily="18" charset="0"/>
                <a:cs typeface="Times New Roman" panose="02020603050405020304" pitchFamily="18" charset="0"/>
              </a:rPr>
              <a:t>С</a:t>
            </a:r>
            <a:r>
              <a:rPr lang="ru-RU" sz="2000" b="1" dirty="0" smtClean="0">
                <a:solidFill>
                  <a:srgbClr val="C00000"/>
                </a:solidFill>
                <a:latin typeface="Georgia" panose="02040502050405020303" pitchFamily="18" charset="0"/>
                <a:cs typeface="Times New Roman" panose="02020603050405020304" pitchFamily="18" charset="0"/>
              </a:rPr>
              <a:t>еминар-практикум</a:t>
            </a:r>
            <a:endParaRPr lang="ru-RU" sz="2000" dirty="0">
              <a:solidFill>
                <a:srgbClr val="C00000"/>
              </a:solidFill>
              <a:latin typeface="Georgia" panose="02040502050405020303" pitchFamily="18" charset="0"/>
              <a:ea typeface="Calibri"/>
              <a:cs typeface="Times New Roman" panose="02020603050405020304" pitchFamily="18" charset="0"/>
            </a:endParaRPr>
          </a:p>
          <a:p>
            <a:pPr algn="ctr">
              <a:spcAft>
                <a:spcPts val="0"/>
              </a:spcAft>
            </a:pPr>
            <a:r>
              <a:rPr lang="ru-RU" sz="2000" b="1" dirty="0">
                <a:solidFill>
                  <a:srgbClr val="C00000"/>
                </a:solidFill>
                <a:latin typeface="Georgia" panose="02040502050405020303" pitchFamily="18" charset="0"/>
                <a:ea typeface="Times New Roman"/>
                <a:cs typeface="Times New Roman" panose="02020603050405020304" pitchFamily="18" charset="0"/>
              </a:rPr>
              <a:t>«Практика внедрения Программы непрерывного казачьего образования Ростовской </a:t>
            </a:r>
            <a:r>
              <a:rPr lang="ru-RU" sz="2000" b="1" dirty="0" smtClean="0">
                <a:solidFill>
                  <a:srgbClr val="C00000"/>
                </a:solidFill>
                <a:latin typeface="Georgia" panose="02040502050405020303" pitchFamily="18" charset="0"/>
                <a:ea typeface="Times New Roman"/>
                <a:cs typeface="Times New Roman" panose="02020603050405020304" pitchFamily="18" charset="0"/>
              </a:rPr>
              <a:t>области.»</a:t>
            </a:r>
            <a:endParaRPr lang="ru-RU" sz="2000" dirty="0">
              <a:solidFill>
                <a:srgbClr val="C00000"/>
              </a:solidFill>
              <a:effectLst/>
              <a:latin typeface="Georgia" panose="02040502050405020303" pitchFamily="18" charset="0"/>
              <a:ea typeface="Calibri"/>
              <a:cs typeface="Times New Roman" panose="02020603050405020304" pitchFamily="18" charset="0"/>
            </a:endParaRPr>
          </a:p>
        </p:txBody>
      </p:sp>
      <p:pic>
        <p:nvPicPr>
          <p:cNvPr id="8194" name="Picture 2" descr="C:\Users\PC Master\Desktop\84037d679c666e4af2cc8bff026c0e2f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431" y="1627176"/>
            <a:ext cx="3942521" cy="251412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5" name="Picture 3" descr="C:\Users\PC Master\Desktop\d69267e9267a03b48fe31e148edecd34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5976" y="1650491"/>
            <a:ext cx="4108481" cy="246749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7" name="Picture 5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48706" y="4365104"/>
            <a:ext cx="6179840" cy="224984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179976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C:\Users\PC Master\Desktop\IMG_20260817_141711_688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3265000"/>
            <a:ext cx="2530410" cy="337388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0" name="Picture 4" descr="C:\Users\PC Master\Desktop\IMG_20260817_141716_146 — копия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499" t="15680" r="9743"/>
          <a:stretch/>
        </p:blipFill>
        <p:spPr bwMode="auto">
          <a:xfrm>
            <a:off x="5381850" y="2708920"/>
            <a:ext cx="2654425" cy="404610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1" name="Picture 5" descr="C:\Users\PC Master\Desktop\2026-08-17_14-27-51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33308"/>
            <a:ext cx="7218836" cy="310766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877649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56271" y="404664"/>
            <a:ext cx="8357568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0" indent="-285750" algn="just">
              <a:buFont typeface="Wingdings" panose="05000000000000000000" pitchFamily="2" charset="2"/>
              <a:buChar char="Ø"/>
            </a:pPr>
            <a:r>
              <a:rPr lang="ru-RU" b="1" dirty="0" smtClean="0">
                <a:solidFill>
                  <a:srgbClr val="002060"/>
                </a:solidFill>
                <a:latin typeface="Georgia" panose="02040502050405020303" pitchFamily="18" charset="0"/>
              </a:rPr>
              <a:t>Создано </a:t>
            </a:r>
            <a:r>
              <a:rPr lang="ru-RU" b="1" dirty="0">
                <a:solidFill>
                  <a:srgbClr val="002060"/>
                </a:solidFill>
                <a:latin typeface="Georgia" panose="02040502050405020303" pitchFamily="18" charset="0"/>
              </a:rPr>
              <a:t>единое информационное пространство, открытое для всех участников образовательного процесса</a:t>
            </a:r>
            <a:r>
              <a:rPr lang="ru-RU" b="1" dirty="0" smtClean="0">
                <a:solidFill>
                  <a:srgbClr val="002060"/>
                </a:solidFill>
                <a:latin typeface="Georgia" panose="02040502050405020303" pitchFamily="18" charset="0"/>
              </a:rPr>
              <a:t>.</a:t>
            </a:r>
          </a:p>
          <a:p>
            <a:pPr marL="285750" lvl="0" indent="-285750" algn="just">
              <a:buFont typeface="Wingdings" panose="05000000000000000000" pitchFamily="2" charset="2"/>
              <a:buChar char="Ø"/>
            </a:pPr>
            <a:endParaRPr lang="ru-RU" b="1" dirty="0">
              <a:solidFill>
                <a:srgbClr val="002060"/>
              </a:solidFill>
              <a:latin typeface="Georgia" panose="02040502050405020303" pitchFamily="18" charset="0"/>
            </a:endParaRPr>
          </a:p>
          <a:p>
            <a:pPr marL="285750" lvl="0" indent="-285750" algn="just">
              <a:buFont typeface="Wingdings" panose="05000000000000000000" pitchFamily="2" charset="2"/>
              <a:buChar char="Ø"/>
            </a:pPr>
            <a:r>
              <a:rPr lang="ru-RU" b="1" dirty="0">
                <a:solidFill>
                  <a:srgbClr val="002060"/>
                </a:solidFill>
                <a:latin typeface="Georgia" panose="02040502050405020303" pitchFamily="18" charset="0"/>
              </a:rPr>
              <a:t>Систематически проводятся социально-значимые дела, акции</a:t>
            </a:r>
            <a:r>
              <a:rPr lang="ru-RU" b="1" dirty="0" smtClean="0">
                <a:solidFill>
                  <a:srgbClr val="002060"/>
                </a:solidFill>
                <a:latin typeface="Georgia" panose="02040502050405020303" pitchFamily="18" charset="0"/>
              </a:rPr>
              <a:t>.</a:t>
            </a:r>
          </a:p>
          <a:p>
            <a:pPr marL="285750" lvl="0" indent="-285750" algn="just">
              <a:buFont typeface="Wingdings" panose="05000000000000000000" pitchFamily="2" charset="2"/>
              <a:buChar char="Ø"/>
            </a:pPr>
            <a:endParaRPr lang="ru-RU" b="1" dirty="0">
              <a:solidFill>
                <a:srgbClr val="002060"/>
              </a:solidFill>
              <a:latin typeface="Georgia" panose="02040502050405020303" pitchFamily="18" charset="0"/>
            </a:endParaRPr>
          </a:p>
          <a:p>
            <a:pPr marL="285750" lvl="0" indent="-285750" algn="just">
              <a:buFont typeface="Wingdings" panose="05000000000000000000" pitchFamily="2" charset="2"/>
              <a:buChar char="Ø"/>
            </a:pPr>
            <a:r>
              <a:rPr lang="ru-RU" b="1" dirty="0">
                <a:solidFill>
                  <a:srgbClr val="002060"/>
                </a:solidFill>
                <a:latin typeface="Georgia" panose="02040502050405020303" pitchFamily="18" charset="0"/>
              </a:rPr>
              <a:t>На базе школы работает волонтёрский отряд учащихся «Сотвори добро» и  волонтерский отряд учителей «Открытые сердца</a:t>
            </a:r>
            <a:r>
              <a:rPr lang="ru-RU" b="1" dirty="0" smtClean="0">
                <a:solidFill>
                  <a:srgbClr val="002060"/>
                </a:solidFill>
                <a:latin typeface="Georgia" panose="02040502050405020303" pitchFamily="18" charset="0"/>
              </a:rPr>
              <a:t>».</a:t>
            </a:r>
            <a:endParaRPr lang="ru-RU" b="1" dirty="0">
              <a:solidFill>
                <a:srgbClr val="002060"/>
              </a:solidFill>
              <a:latin typeface="Georgia" panose="02040502050405020303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531013" y="2712988"/>
            <a:ext cx="4473035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/>
            <a:r>
              <a:rPr lang="ru-RU" b="1" dirty="0">
                <a:solidFill>
                  <a:srgbClr val="C00000"/>
                </a:solidFill>
                <a:latin typeface="Georgia" panose="02040502050405020303" pitchFamily="18" charset="0"/>
              </a:rPr>
              <a:t>Реализуется региональный </a:t>
            </a:r>
            <a:r>
              <a:rPr lang="ru-RU" b="1" dirty="0" smtClean="0">
                <a:solidFill>
                  <a:srgbClr val="C00000"/>
                </a:solidFill>
                <a:latin typeface="Georgia" panose="02040502050405020303" pitchFamily="18" charset="0"/>
              </a:rPr>
              <a:t>компонент -  </a:t>
            </a:r>
            <a:r>
              <a:rPr lang="ru-RU" b="1" dirty="0" smtClean="0">
                <a:solidFill>
                  <a:srgbClr val="002060"/>
                </a:solidFill>
                <a:latin typeface="Georgia" panose="02040502050405020303" pitchFamily="18" charset="0"/>
              </a:rPr>
              <a:t>курс «</a:t>
            </a:r>
            <a:r>
              <a:rPr lang="ru-RU" b="1" dirty="0" err="1" smtClean="0">
                <a:solidFill>
                  <a:srgbClr val="002060"/>
                </a:solidFill>
                <a:latin typeface="Georgia" panose="02040502050405020303" pitchFamily="18" charset="0"/>
              </a:rPr>
              <a:t>Доноведение</a:t>
            </a:r>
            <a:r>
              <a:rPr lang="ru-RU" b="1" dirty="0" smtClean="0">
                <a:solidFill>
                  <a:srgbClr val="002060"/>
                </a:solidFill>
                <a:latin typeface="Georgia" panose="02040502050405020303" pitchFamily="18" charset="0"/>
              </a:rPr>
              <a:t>».</a:t>
            </a:r>
          </a:p>
          <a:p>
            <a:pPr lvl="0" algn="just"/>
            <a:endParaRPr lang="ru-RU" b="1" dirty="0">
              <a:solidFill>
                <a:srgbClr val="002060"/>
              </a:solidFill>
              <a:latin typeface="Georgia" panose="02040502050405020303" pitchFamily="18" charset="0"/>
            </a:endParaRPr>
          </a:p>
          <a:p>
            <a:pPr lvl="0" algn="just"/>
            <a:r>
              <a:rPr lang="ru-RU" b="1" dirty="0" smtClean="0">
                <a:solidFill>
                  <a:srgbClr val="C00000"/>
                </a:solidFill>
                <a:latin typeface="Georgia" panose="02040502050405020303" pitchFamily="18" charset="0"/>
              </a:rPr>
              <a:t>Предметная область -  </a:t>
            </a:r>
            <a:r>
              <a:rPr lang="ru-RU" b="1" dirty="0" smtClean="0">
                <a:solidFill>
                  <a:srgbClr val="002060"/>
                </a:solidFill>
                <a:latin typeface="Georgia" panose="02040502050405020303" pitchFamily="18" charset="0"/>
              </a:rPr>
              <a:t>«</a:t>
            </a:r>
            <a:r>
              <a:rPr lang="ru-RU" b="1" dirty="0">
                <a:solidFill>
                  <a:srgbClr val="002060"/>
                </a:solidFill>
                <a:latin typeface="Georgia" panose="02040502050405020303" pitchFamily="18" charset="0"/>
              </a:rPr>
              <a:t>Основы религиозной  культуры и светской этики» </a:t>
            </a:r>
            <a:r>
              <a:rPr lang="ru-RU" b="1" dirty="0" smtClean="0">
                <a:solidFill>
                  <a:srgbClr val="002060"/>
                </a:solidFill>
                <a:latin typeface="Georgia" panose="02040502050405020303" pitchFamily="18" charset="0"/>
              </a:rPr>
              <a:t> модуль </a:t>
            </a:r>
            <a:r>
              <a:rPr lang="ru-RU" b="1" dirty="0">
                <a:solidFill>
                  <a:srgbClr val="002060"/>
                </a:solidFill>
                <a:latin typeface="Georgia" panose="02040502050405020303" pitchFamily="18" charset="0"/>
              </a:rPr>
              <a:t>«Основы православной культуры</a:t>
            </a:r>
            <a:r>
              <a:rPr lang="ru-RU" b="1" dirty="0" smtClean="0">
                <a:solidFill>
                  <a:srgbClr val="002060"/>
                </a:solidFill>
                <a:latin typeface="Georgia" panose="02040502050405020303" pitchFamily="18" charset="0"/>
              </a:rPr>
              <a:t>».</a:t>
            </a:r>
          </a:p>
          <a:p>
            <a:pPr lvl="0" algn="just"/>
            <a:endParaRPr lang="ru-RU" b="1" dirty="0">
              <a:solidFill>
                <a:srgbClr val="002060"/>
              </a:solidFill>
              <a:latin typeface="Georgia" panose="02040502050405020303" pitchFamily="18" charset="0"/>
            </a:endParaRPr>
          </a:p>
          <a:p>
            <a:pPr lvl="0" algn="just"/>
            <a:r>
              <a:rPr lang="ru-RU" b="1" dirty="0" smtClean="0">
                <a:solidFill>
                  <a:srgbClr val="C00000"/>
                </a:solidFill>
                <a:latin typeface="Georgia" panose="02040502050405020303" pitchFamily="18" charset="0"/>
              </a:rPr>
              <a:t>Реализуются </a:t>
            </a:r>
            <a:r>
              <a:rPr lang="ru-RU" b="1" dirty="0">
                <a:solidFill>
                  <a:srgbClr val="C00000"/>
                </a:solidFill>
                <a:latin typeface="Georgia" panose="02040502050405020303" pitchFamily="18" charset="0"/>
              </a:rPr>
              <a:t>программы внеурочной </a:t>
            </a:r>
            <a:r>
              <a:rPr lang="ru-RU" b="1" dirty="0" smtClean="0">
                <a:solidFill>
                  <a:srgbClr val="C00000"/>
                </a:solidFill>
                <a:latin typeface="Georgia" panose="02040502050405020303" pitchFamily="18" charset="0"/>
              </a:rPr>
              <a:t>деятельности - </a:t>
            </a:r>
            <a:endParaRPr lang="ru-RU" b="1" dirty="0">
              <a:solidFill>
                <a:srgbClr val="C00000"/>
              </a:solidFill>
              <a:latin typeface="Georgia" panose="02040502050405020303" pitchFamily="18" charset="0"/>
            </a:endParaRPr>
          </a:p>
          <a:p>
            <a:pPr lvl="0" algn="just"/>
            <a:r>
              <a:rPr lang="ru-RU" b="1" dirty="0">
                <a:solidFill>
                  <a:srgbClr val="002060"/>
                </a:solidFill>
                <a:latin typeface="Georgia" panose="02040502050405020303" pitchFamily="18" charset="0"/>
              </a:rPr>
              <a:t>«Подросток и закон</a:t>
            </a:r>
            <a:r>
              <a:rPr lang="ru-RU" b="1" dirty="0" smtClean="0">
                <a:solidFill>
                  <a:srgbClr val="002060"/>
                </a:solidFill>
                <a:latin typeface="Georgia" panose="02040502050405020303" pitchFamily="18" charset="0"/>
              </a:rPr>
              <a:t>», «</a:t>
            </a:r>
            <a:r>
              <a:rPr lang="ru-RU" b="1" dirty="0">
                <a:solidFill>
                  <a:srgbClr val="002060"/>
                </a:solidFill>
                <a:latin typeface="Georgia" panose="02040502050405020303" pitchFamily="18" charset="0"/>
              </a:rPr>
              <a:t>Тропинка к своему я</a:t>
            </a:r>
            <a:r>
              <a:rPr lang="ru-RU" b="1" dirty="0" smtClean="0">
                <a:solidFill>
                  <a:srgbClr val="002060"/>
                </a:solidFill>
                <a:latin typeface="Georgia" panose="02040502050405020303" pitchFamily="18" charset="0"/>
              </a:rPr>
              <a:t>» и др.</a:t>
            </a: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60500" y="3212976"/>
            <a:ext cx="4009493" cy="22542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116988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18924" y="2126383"/>
            <a:ext cx="5117172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2000" b="1" dirty="0">
                <a:solidFill>
                  <a:srgbClr val="C00000"/>
                </a:solidFill>
                <a:latin typeface="Georgia" panose="02040502050405020303" pitchFamily="18" charset="0"/>
              </a:rPr>
              <a:t>Творческое направление представляют:</a:t>
            </a:r>
          </a:p>
          <a:p>
            <a:r>
              <a:rPr lang="ru-RU" sz="2000" b="1" dirty="0" smtClean="0">
                <a:solidFill>
                  <a:srgbClr val="002060"/>
                </a:solidFill>
                <a:latin typeface="Georgia" panose="02040502050405020303" pitchFamily="18" charset="0"/>
              </a:rPr>
              <a:t>ансамбль</a:t>
            </a:r>
            <a:r>
              <a:rPr lang="ru-RU" sz="2000" b="1" dirty="0" smtClean="0">
                <a:solidFill>
                  <a:srgbClr val="000099"/>
                </a:solidFill>
                <a:latin typeface="Georgia" panose="02040502050405020303" pitchFamily="18" charset="0"/>
              </a:rPr>
              <a:t> </a:t>
            </a:r>
            <a:r>
              <a:rPr lang="ru-RU" sz="2000" b="1" dirty="0">
                <a:solidFill>
                  <a:srgbClr val="C00000"/>
                </a:solidFill>
                <a:latin typeface="Georgia" panose="02040502050405020303" pitchFamily="18" charset="0"/>
              </a:rPr>
              <a:t>«Степь лазоревая»</a:t>
            </a:r>
            <a:r>
              <a:rPr lang="ru-RU" sz="2000" b="1" dirty="0">
                <a:solidFill>
                  <a:srgbClr val="000099"/>
                </a:solidFill>
                <a:latin typeface="Georgia" panose="02040502050405020303" pitchFamily="18" charset="0"/>
              </a:rPr>
              <a:t> </a:t>
            </a:r>
            <a:r>
              <a:rPr lang="ru-RU" sz="2000" b="1" dirty="0" smtClean="0">
                <a:solidFill>
                  <a:srgbClr val="C00000"/>
                </a:solidFill>
                <a:latin typeface="Georgia" panose="02040502050405020303" pitchFamily="18" charset="0"/>
              </a:rPr>
              <a:t>- </a:t>
            </a:r>
            <a:r>
              <a:rPr lang="ru-RU" sz="2000" b="1" dirty="0" smtClean="0">
                <a:solidFill>
                  <a:srgbClr val="002060"/>
                </a:solidFill>
                <a:latin typeface="Georgia" panose="02040502050405020303" pitchFamily="18" charset="0"/>
              </a:rPr>
              <a:t>8-9 классы</a:t>
            </a:r>
            <a:endParaRPr lang="ru-RU" sz="2000" b="1" dirty="0">
              <a:solidFill>
                <a:srgbClr val="002060"/>
              </a:solidFill>
              <a:latin typeface="Georgia" panose="02040502050405020303" pitchFamily="18" charset="0"/>
            </a:endParaRPr>
          </a:p>
          <a:p>
            <a:r>
              <a:rPr lang="ru-RU" sz="2000" b="1" dirty="0">
                <a:solidFill>
                  <a:srgbClr val="002060"/>
                </a:solidFill>
                <a:latin typeface="Georgia" panose="02040502050405020303" pitchFamily="18" charset="0"/>
              </a:rPr>
              <a:t>ансамбль</a:t>
            </a:r>
            <a:r>
              <a:rPr lang="ru-RU" sz="2000" b="1" dirty="0">
                <a:solidFill>
                  <a:srgbClr val="000099"/>
                </a:solidFill>
                <a:latin typeface="Georgia" panose="02040502050405020303" pitchFamily="18" charset="0"/>
              </a:rPr>
              <a:t> </a:t>
            </a:r>
            <a:r>
              <a:rPr lang="ru-RU" sz="2000" b="1" dirty="0">
                <a:solidFill>
                  <a:srgbClr val="C00000"/>
                </a:solidFill>
                <a:latin typeface="Georgia" panose="02040502050405020303" pitchFamily="18" charset="0"/>
              </a:rPr>
              <a:t>«Ложкари</a:t>
            </a:r>
            <a:r>
              <a:rPr lang="ru-RU" sz="2000" b="1" dirty="0" smtClean="0">
                <a:solidFill>
                  <a:srgbClr val="C00000"/>
                </a:solidFill>
                <a:latin typeface="Georgia" panose="02040502050405020303" pitchFamily="18" charset="0"/>
              </a:rPr>
              <a:t>»- </a:t>
            </a:r>
            <a:r>
              <a:rPr lang="ru-RU" sz="2000" b="1" dirty="0" smtClean="0">
                <a:solidFill>
                  <a:srgbClr val="002060"/>
                </a:solidFill>
                <a:latin typeface="Georgia" panose="02040502050405020303" pitchFamily="18" charset="0"/>
              </a:rPr>
              <a:t>6 классы</a:t>
            </a:r>
            <a:endParaRPr lang="ru-RU" sz="2000" b="1" dirty="0">
              <a:solidFill>
                <a:srgbClr val="002060"/>
              </a:solidFill>
              <a:latin typeface="Georgia" panose="02040502050405020303" pitchFamily="18" charset="0"/>
            </a:endParaRPr>
          </a:p>
          <a:p>
            <a:r>
              <a:rPr lang="ru-RU" sz="2000" b="1" dirty="0">
                <a:solidFill>
                  <a:srgbClr val="002060"/>
                </a:solidFill>
                <a:latin typeface="Georgia" panose="02040502050405020303" pitchFamily="18" charset="0"/>
              </a:rPr>
              <a:t>ансамбль</a:t>
            </a:r>
            <a:r>
              <a:rPr lang="ru-RU" sz="2000" b="1" dirty="0">
                <a:solidFill>
                  <a:srgbClr val="000099"/>
                </a:solidFill>
                <a:latin typeface="Georgia" panose="02040502050405020303" pitchFamily="18" charset="0"/>
              </a:rPr>
              <a:t>  </a:t>
            </a:r>
            <a:r>
              <a:rPr lang="ru-RU" sz="2000" b="1" dirty="0" smtClean="0">
                <a:solidFill>
                  <a:srgbClr val="C00000"/>
                </a:solidFill>
                <a:latin typeface="Georgia" panose="02040502050405020303" pitchFamily="18" charset="0"/>
              </a:rPr>
              <a:t>«Весна»- </a:t>
            </a:r>
            <a:r>
              <a:rPr lang="ru-RU" sz="2000" b="1" dirty="0" smtClean="0">
                <a:solidFill>
                  <a:srgbClr val="002060"/>
                </a:solidFill>
                <a:latin typeface="Georgia" panose="02040502050405020303" pitchFamily="18" charset="0"/>
              </a:rPr>
              <a:t>7-8 классы</a:t>
            </a:r>
          </a:p>
          <a:p>
            <a:r>
              <a:rPr lang="ru-RU" sz="2000" b="1" dirty="0">
                <a:solidFill>
                  <a:srgbClr val="002060"/>
                </a:solidFill>
                <a:latin typeface="Georgia" panose="02040502050405020303" pitchFamily="18" charset="0"/>
              </a:rPr>
              <a:t>а</a:t>
            </a:r>
            <a:r>
              <a:rPr lang="ru-RU" sz="2000" b="1" dirty="0" smtClean="0">
                <a:solidFill>
                  <a:srgbClr val="002060"/>
                </a:solidFill>
                <a:latin typeface="Georgia" panose="02040502050405020303" pitchFamily="18" charset="0"/>
              </a:rPr>
              <a:t>нсамбль</a:t>
            </a:r>
            <a:r>
              <a:rPr lang="ru-RU" sz="2000" b="1" dirty="0" smtClean="0">
                <a:solidFill>
                  <a:srgbClr val="000099"/>
                </a:solidFill>
                <a:latin typeface="Georgia" panose="02040502050405020303" pitchFamily="18" charset="0"/>
              </a:rPr>
              <a:t> </a:t>
            </a:r>
            <a:r>
              <a:rPr lang="ru-RU" sz="2000" b="1" dirty="0" smtClean="0">
                <a:solidFill>
                  <a:srgbClr val="C00000"/>
                </a:solidFill>
                <a:latin typeface="Georgia" panose="02040502050405020303" pitchFamily="18" charset="0"/>
              </a:rPr>
              <a:t>«Звонкие голоса» –</a:t>
            </a:r>
            <a:r>
              <a:rPr lang="ru-RU" sz="2000" b="1" dirty="0" smtClean="0">
                <a:solidFill>
                  <a:srgbClr val="000099"/>
                </a:solidFill>
                <a:latin typeface="Georgia" panose="02040502050405020303" pitchFamily="18" charset="0"/>
              </a:rPr>
              <a:t> </a:t>
            </a:r>
            <a:r>
              <a:rPr lang="ru-RU" sz="2000" b="1" dirty="0" smtClean="0">
                <a:solidFill>
                  <a:srgbClr val="002060"/>
                </a:solidFill>
                <a:latin typeface="Georgia" panose="02040502050405020303" pitchFamily="18" charset="0"/>
              </a:rPr>
              <a:t>5 классы</a:t>
            </a:r>
            <a:endParaRPr lang="ru-RU" sz="2000" b="1" dirty="0">
              <a:solidFill>
                <a:srgbClr val="002060"/>
              </a:solidFill>
              <a:latin typeface="Georgia" panose="02040502050405020303" pitchFamily="18" charset="0"/>
            </a:endParaRPr>
          </a:p>
        </p:txBody>
      </p:sp>
      <p:pic>
        <p:nvPicPr>
          <p:cNvPr id="3" name="Объект 3" descr="D:\Documents and Settings\USER\Рабочий стол\я Талант\IMG_9415.JPG"/>
          <p:cNvPicPr>
            <a:picLocks/>
          </p:cNvPicPr>
          <p:nvPr/>
        </p:nvPicPr>
        <p:blipFill rotWithShape="1">
          <a:blip r:embed="rId2" cstate="print"/>
          <a:srcRect t="22035" b="11237"/>
          <a:stretch/>
        </p:blipFill>
        <p:spPr bwMode="auto">
          <a:xfrm>
            <a:off x="384366" y="4509120"/>
            <a:ext cx="4403658" cy="192367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Picture 2" descr="C:\Users\Ученик\Desktop\для баннера\PA01028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15342" y="3356992"/>
            <a:ext cx="3877138" cy="290785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Объект 3" descr="C:\Users\Ученик\Desktop\готовое 1\P1000212.JPG"/>
          <p:cNvPicPr>
            <a:picLocks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056" y="404664"/>
            <a:ext cx="3816424" cy="252028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26" name="Picture 2" descr="C:\Users\Ученик\Desktop\мне\SAM_0976.JPG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35802" b="15661"/>
          <a:stretch/>
        </p:blipFill>
        <p:spPr bwMode="auto">
          <a:xfrm>
            <a:off x="179512" y="240668"/>
            <a:ext cx="4711392" cy="171506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4308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23528" y="332656"/>
            <a:ext cx="4392488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2000" b="1" dirty="0">
                <a:solidFill>
                  <a:srgbClr val="C00000"/>
                </a:solidFill>
                <a:latin typeface="Georgia" panose="02040502050405020303" pitchFamily="18" charset="0"/>
              </a:rPr>
              <a:t>Краеведческое направление представляют</a:t>
            </a:r>
            <a:r>
              <a:rPr lang="ru-RU" sz="2000" b="1" dirty="0" smtClean="0">
                <a:solidFill>
                  <a:srgbClr val="C00000"/>
                </a:solidFill>
                <a:latin typeface="Georgia" panose="02040502050405020303" pitchFamily="18" charset="0"/>
              </a:rPr>
              <a:t>: музей Боевой и Трудовой славы «Память» и музей быта Донского казачества «Казачий курень».</a:t>
            </a:r>
          </a:p>
          <a:p>
            <a:pPr lvl="0"/>
            <a:endParaRPr lang="ru-RU" sz="2000" b="1" dirty="0">
              <a:solidFill>
                <a:srgbClr val="C00000"/>
              </a:solidFill>
              <a:latin typeface="Georgia" panose="02040502050405020303" pitchFamily="18" charset="0"/>
            </a:endParaRPr>
          </a:p>
          <a:p>
            <a:pPr lvl="0"/>
            <a:r>
              <a:rPr lang="ru-RU" sz="2000" b="1" dirty="0" smtClean="0">
                <a:solidFill>
                  <a:srgbClr val="002060"/>
                </a:solidFill>
                <a:latin typeface="Georgia" panose="02040502050405020303" pitchFamily="18" charset="0"/>
              </a:rPr>
              <a:t>Разработан </a:t>
            </a:r>
            <a:r>
              <a:rPr lang="ru-RU" sz="2000" b="1" dirty="0">
                <a:solidFill>
                  <a:srgbClr val="002060"/>
                </a:solidFill>
                <a:latin typeface="Georgia" panose="02040502050405020303" pitchFamily="18" charset="0"/>
              </a:rPr>
              <a:t>экскурсионный маршрут по местам Боевой славы Весёловского района.</a:t>
            </a:r>
            <a:endParaRPr lang="ru-RU" sz="2000" b="1" dirty="0">
              <a:solidFill>
                <a:srgbClr val="002060"/>
              </a:solidFill>
              <a:effectLst/>
              <a:latin typeface="Georgia" panose="02040502050405020303" pitchFamily="18" charset="0"/>
            </a:endParaRPr>
          </a:p>
        </p:txBody>
      </p:sp>
      <p:graphicFrame>
        <p:nvGraphicFramePr>
          <p:cNvPr id="1026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70932394"/>
              </p:ext>
            </p:extLst>
          </p:nvPr>
        </p:nvGraphicFramePr>
        <p:xfrm>
          <a:off x="6444208" y="324894"/>
          <a:ext cx="2502305" cy="354112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91" name="Acrobat Document" r:id="rId3" imgW="5321520" imgH="7521840" progId="">
                  <p:embed/>
                </p:oleObj>
              </mc:Choice>
              <mc:Fallback>
                <p:oleObj name="Acrobat Document" r:id="rId3" imgW="5321520" imgH="7521840" progId="">
                  <p:embed/>
                  <p:pic>
                    <p:nvPicPr>
                      <p:cNvPr id="0" name="Picture 16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444208" y="324894"/>
                        <a:ext cx="2502305" cy="3541129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4" name="Рисунок 3" descr="C:\муз.jpg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74092" y="3356992"/>
            <a:ext cx="4557948" cy="317962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/>
          <p:cNvPicPr/>
          <p:nvPr/>
        </p:nvPicPr>
        <p:blipFill rotWithShape="1">
          <a:blip r:embed="rId6" cstate="print"/>
          <a:srcRect l="40697" t="7752" r="24273" b="6200"/>
          <a:stretch/>
        </p:blipFill>
        <p:spPr bwMode="auto">
          <a:xfrm>
            <a:off x="4939315" y="3332806"/>
            <a:ext cx="2440997" cy="316835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2152295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814" b="10021"/>
          <a:stretch/>
        </p:blipFill>
        <p:spPr bwMode="auto">
          <a:xfrm>
            <a:off x="1724260" y="2276872"/>
            <a:ext cx="5695480" cy="391459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395536" y="341655"/>
            <a:ext cx="8352928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dirty="0">
                <a:solidFill>
                  <a:srgbClr val="C00000"/>
                </a:solidFill>
                <a:latin typeface="Georgia" panose="02040502050405020303" pitchFamily="18" charset="0"/>
              </a:rPr>
              <a:t>«За нравственный подвиг учителя»</a:t>
            </a:r>
            <a:r>
              <a:rPr lang="ru-RU" b="1" dirty="0">
                <a:solidFill>
                  <a:srgbClr val="002060"/>
                </a:solidFill>
                <a:latin typeface="Georgia" panose="02040502050405020303" pitchFamily="18" charset="0"/>
              </a:rPr>
              <a:t> — ежегодный Всероссийский конкурс в области педагогики, воспитания и работы с детьми и молодёжью до 20 лет. Проводится по инициативе Русской Православной Церкви при поддержке Министерства просвещения Российской Федерации и полномочных представителей Президента РФ в федеральных округах. </a:t>
            </a:r>
          </a:p>
        </p:txBody>
      </p:sp>
    </p:spTree>
    <p:extLst>
      <p:ext uri="{BB962C8B-B14F-4D97-AF65-F5344CB8AC3E}">
        <p14:creationId xmlns:p14="http://schemas.microsoft.com/office/powerpoint/2010/main" val="20777897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4984" t="8294" r="29800" b="10217"/>
          <a:stretch/>
        </p:blipFill>
        <p:spPr bwMode="auto">
          <a:xfrm>
            <a:off x="395536" y="188640"/>
            <a:ext cx="8475996" cy="634258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877649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16111" y="548680"/>
            <a:ext cx="9260111" cy="578988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877649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95536" y="404664"/>
            <a:ext cx="835292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C00000"/>
                </a:solidFill>
                <a:latin typeface="Georgia" pitchFamily="18" charset="0"/>
              </a:rPr>
              <a:t>Ссылки на транслирование информации о проведении мероприятий в социальных сетях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581206" y="2179484"/>
            <a:ext cx="4572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u="sng" dirty="0">
                <a:hlinkClick r:id="rId2"/>
              </a:rPr>
              <a:t>https://vk.com/club208259997</a:t>
            </a:r>
            <a:r>
              <a:rPr lang="ru-RU" dirty="0"/>
              <a:t> </a:t>
            </a:r>
            <a:endParaRPr lang="ru-RU" dirty="0" smtClean="0"/>
          </a:p>
          <a:p>
            <a:endParaRPr lang="ru-RU" dirty="0"/>
          </a:p>
          <a:p>
            <a:r>
              <a:rPr lang="ru-RU" u="sng" dirty="0">
                <a:hlinkClick r:id="rId3"/>
              </a:rPr>
              <a:t>https://ok.ru/group/61278293327940</a:t>
            </a:r>
            <a:r>
              <a:rPr lang="ru-RU" dirty="0"/>
              <a:t> 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581206" y="1618837"/>
            <a:ext cx="333937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hlinkClick r:id="rId4"/>
              </a:rPr>
              <a:t>https://veselyi.rostovschool.ru</a:t>
            </a:r>
            <a:r>
              <a:rPr lang="en-US" dirty="0" smtClean="0">
                <a:hlinkClick r:id="rId4"/>
              </a:rPr>
              <a:t>/</a:t>
            </a:r>
            <a:r>
              <a:rPr lang="ru-RU" dirty="0" smtClean="0"/>
              <a:t> </a:t>
            </a:r>
            <a:endParaRPr lang="ru-RU" dirty="0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5014" y="4416373"/>
            <a:ext cx="8553450" cy="1755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Рисунок 6" descr="C:\Users\Ученик\Desktop\для баннера\Рисунок1.jpg"/>
          <p:cNvPicPr/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54904" y="1092977"/>
            <a:ext cx="4104456" cy="309634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0943530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4_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Civic</Template>
  <TotalTime>1662</TotalTime>
  <Words>624</Words>
  <Application>Microsoft Office PowerPoint</Application>
  <PresentationFormat>Экран (4:3)</PresentationFormat>
  <Paragraphs>102</Paragraphs>
  <Slides>45</Slides>
  <Notes>0</Notes>
  <HiddenSlides>0</HiddenSlides>
  <MMClips>7</MMClips>
  <ScaleCrop>false</ScaleCrop>
  <HeadingPairs>
    <vt:vector size="6" baseType="variant">
      <vt:variant>
        <vt:lpstr>Тема</vt:lpstr>
      </vt:variant>
      <vt:variant>
        <vt:i4>2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45</vt:i4>
      </vt:variant>
    </vt:vector>
  </HeadingPairs>
  <TitlesOfParts>
    <vt:vector size="48" baseType="lpstr">
      <vt:lpstr>Воздушный поток</vt:lpstr>
      <vt:lpstr>4_Воздушный поток</vt:lpstr>
      <vt:lpstr>Acrobat Document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Ученик</dc:creator>
  <cp:lastModifiedBy>PC Master</cp:lastModifiedBy>
  <cp:revision>213</cp:revision>
  <dcterms:created xsi:type="dcterms:W3CDTF">2017-03-10T04:14:59Z</dcterms:created>
  <dcterms:modified xsi:type="dcterms:W3CDTF">2026-08-18T09:25:52Z</dcterms:modified>
</cp:coreProperties>
</file>