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s.ru/pgu/ru/services/procedure/0/0/7700000000162415320/" TargetMode="External"/><Relationship Id="rId2" Type="http://schemas.openxmlformats.org/officeDocument/2006/relationships/hyperlink" Target="https://www.gosuslugi.ru/600316/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k.gosuslugi.ru/notificat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2420888"/>
            <a:ext cx="5904656" cy="3456384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i="1" u="sng" dirty="0" smtClean="0">
                <a:solidFill>
                  <a:schemeClr val="accent3"/>
                </a:solidFill>
              </a:rPr>
              <a:t>СЕРТИФИКАТ </a:t>
            </a:r>
            <a:br>
              <a:rPr lang="ru-RU" sz="3600" b="1" i="1" u="sng" dirty="0" smtClean="0">
                <a:solidFill>
                  <a:schemeClr val="accent3"/>
                </a:solidFill>
              </a:rPr>
            </a:br>
            <a:r>
              <a:rPr lang="ru-RU" sz="3600" b="1" i="1" u="sng" dirty="0" smtClean="0">
                <a:solidFill>
                  <a:schemeClr val="accent3"/>
                </a:solidFill>
              </a:rPr>
              <a:t>ДОПОЛНИТЕЛЬНОГО ОБРАЗОВАНИЯ</a:t>
            </a:r>
            <a:endParaRPr lang="ru-RU" sz="3600" u="sng" dirty="0">
              <a:solidFill>
                <a:schemeClr val="accent3"/>
              </a:solidFill>
            </a:endParaRPr>
          </a:p>
        </p:txBody>
      </p:sp>
      <p:pic>
        <p:nvPicPr>
          <p:cNvPr id="5" name="Рисунок 4" descr="C:\Users\Марина Валентиновна\Desktop\Сертификат на кружки\snim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2939810" cy="194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арина Валентиновна\Desktop\Сертификат на кружки\1636123241_6-papik-pro-p-gosuslugi-logotip-foto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838" y="260648"/>
            <a:ext cx="31749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44824"/>
            <a:ext cx="4896544" cy="1498178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accent3"/>
                </a:solidFill>
              </a:rPr>
              <a:t>Можно ли записаться в несколько кружков?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789040"/>
            <a:ext cx="7467600" cy="4873752"/>
          </a:xfrm>
        </p:spPr>
        <p:txBody>
          <a:bodyPr/>
          <a:lstStyle/>
          <a:p>
            <a:pPr fontAlgn="base"/>
            <a:r>
              <a:rPr lang="ru-RU" b="1" dirty="0" smtClean="0"/>
              <a:t>Да, в большинстве муниципалитетов нет ограничений на число кружков для одного ребёнка</a:t>
            </a:r>
          </a:p>
          <a:p>
            <a:pPr fontAlgn="base"/>
            <a:r>
              <a:rPr lang="ru-RU" b="1" dirty="0" smtClean="0"/>
              <a:t>В одном заявлении можно указать только одного ребёнка и один кружок, но можно подать несколько заявлений</a:t>
            </a:r>
          </a:p>
          <a:p>
            <a:endParaRPr lang="ru-RU" dirty="0"/>
          </a:p>
        </p:txBody>
      </p:sp>
      <p:pic>
        <p:nvPicPr>
          <p:cNvPr id="8194" name="Picture 2" descr="C:\Users\Марина Валентиновна\Desktop\Сертификат на кружки\презентация СЕРТИФИКАТ\1858448c97f9bc4b59d0ad5c87a239e6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2448272" cy="3770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арина Валентиновна\Desktop\Сертификат на кружки\презентация СЕРТИФИКАТ\госуслуги-запис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447387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196752"/>
            <a:ext cx="5194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solidFill>
                  <a:schemeClr val="accent3"/>
                </a:solidFill>
              </a:rPr>
              <a:t>Что такое сертификат дополнительного образования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Сертификат дополнительного образования — это способ оплаты кружков и секций для детей от 5 до 17 лет включительно</a:t>
            </a:r>
          </a:p>
          <a:p>
            <a:pPr fontAlgn="base"/>
            <a:r>
              <a:rPr lang="ru-RU" b="1" dirty="0" smtClean="0"/>
              <a:t>С помощью сертификатов родители определяют, куда пойдут средства бюджета. Востребованные кружки получают больше денег, и это помогает им развиваться</a:t>
            </a:r>
          </a:p>
          <a:p>
            <a:pPr fontAlgn="base"/>
            <a:r>
              <a:rPr lang="ru-RU" b="1" dirty="0" smtClean="0"/>
              <a:t>Некоторые частные кружки тоже переходят на оплату сертификатами. У родителей появляется возможность отдать детей учиться за счёт бюджета на платные программы</a:t>
            </a:r>
          </a:p>
          <a:p>
            <a:endParaRPr lang="ru-RU" dirty="0"/>
          </a:p>
        </p:txBody>
      </p:sp>
      <p:pic>
        <p:nvPicPr>
          <p:cNvPr id="4" name="Рисунок 3" descr="C:\Users\Марина Валентиновна\Desktop\Сертификат на кружки\161975725011-phonotekaorg-p-fon-dlya-prezentatsii-dopolnitelnoe-obrazo-11.jpeg"/>
          <p:cNvPicPr/>
          <p:nvPr/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179512" y="0"/>
            <a:ext cx="345638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96752"/>
            <a:ext cx="5832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solidFill>
                  <a:schemeClr val="accent3"/>
                </a:solidFill>
              </a:rPr>
              <a:t>Как получить сертификат дополнительного образования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7992888" cy="4680520"/>
          </a:xfrm>
        </p:spPr>
        <p:txBody>
          <a:bodyPr>
            <a:normAutofit fontScale="85000" lnSpcReduction="10000"/>
          </a:bodyPr>
          <a:lstStyle/>
          <a:p>
            <a:pPr algn="just" fontAlgn="base"/>
            <a:r>
              <a:rPr lang="ru-RU" b="1" dirty="0" smtClean="0"/>
              <a:t>Выберите понравившийся кружок на </a:t>
            </a:r>
            <a:r>
              <a:rPr lang="ru-RU" b="1" dirty="0" err="1" smtClean="0"/>
              <a:t>Госуслугах</a:t>
            </a:r>
            <a:r>
              <a:rPr lang="ru-RU" b="1" dirty="0" smtClean="0"/>
              <a:t>. Если он потребует оплату сертификатом, </a:t>
            </a:r>
            <a:r>
              <a:rPr lang="ru-RU" b="1" dirty="0" err="1" smtClean="0"/>
              <a:t>Госуслуги</a:t>
            </a:r>
            <a:r>
              <a:rPr lang="ru-RU" b="1" dirty="0" smtClean="0"/>
              <a:t> автоматически сформируют его. Если сертификат уже есть — автоматически применят его</a:t>
            </a:r>
          </a:p>
          <a:p>
            <a:pPr algn="just" fontAlgn="base"/>
            <a:r>
              <a:rPr lang="ru-RU" b="1" dirty="0" smtClean="0"/>
              <a:t>Оплатить сертификатом можно кружки, в описании которых указано «Возможна оплата сертификатом»</a:t>
            </a:r>
          </a:p>
          <a:p>
            <a:pPr algn="just" fontAlgn="base"/>
            <a:r>
              <a:rPr lang="ru-RU" b="1" dirty="0" smtClean="0"/>
              <a:t>Если на ребёнка выпущены сертификаты в нескольких регионах, воспользоваться можно только сертификатом региона проживания. Чтобы использовать сертификат своего региона, остальные нужно аннулировать через региональные навигаторы дополнительного образования детей</a:t>
            </a:r>
          </a:p>
          <a:p>
            <a:pPr algn="just" fontAlgn="base"/>
            <a:r>
              <a:rPr lang="ru-RU" b="1" dirty="0" smtClean="0"/>
              <a:t>Если подать заявление на кружок и оформить сертификат не получается, обратитесь в службу поддержки</a:t>
            </a:r>
          </a:p>
          <a:p>
            <a:endParaRPr lang="ru-RU" dirty="0"/>
          </a:p>
        </p:txBody>
      </p:sp>
      <p:pic>
        <p:nvPicPr>
          <p:cNvPr id="1026" name="Picture 2" descr="C:\Users\Марина Валентиновна\Desktop\Сертификат на кружки\презентация СЕРТИФИКАТ\Fotolia_52415099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2520280" cy="2000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980728"/>
            <a:ext cx="55446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Как деньги </a:t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>поступают на сертификат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147248" cy="5688632"/>
          </a:xfrm>
        </p:spPr>
        <p:txBody>
          <a:bodyPr>
            <a:normAutofit fontScale="40000" lnSpcReduction="20000"/>
          </a:bodyPr>
          <a:lstStyle/>
          <a:p>
            <a:pPr algn="just" fontAlgn="base"/>
            <a:r>
              <a:rPr lang="ru-RU" sz="4500" b="1" dirty="0" smtClean="0"/>
              <a:t>Для каждого ребёнка сертификат выпускают один раз, а затем только пополняют. Сроки пополнения сертификата могут отличаться в разных муниципалитетах, но обычно это происходит автоматически в январе на один год</a:t>
            </a:r>
          </a:p>
          <a:p>
            <a:pPr algn="just" fontAlgn="base"/>
            <a:r>
              <a:rPr lang="ru-RU" sz="4500" b="1" dirty="0" smtClean="0"/>
              <a:t>Например, ребёнок ходит в кружок, программа которого рассчитана на период с сентября по апрель. Сертификат в январе пополнится деньгами на период с января по декабрь</a:t>
            </a:r>
          </a:p>
          <a:p>
            <a:pPr algn="just" fontAlgn="base"/>
            <a:r>
              <a:rPr lang="ru-RU" sz="4500" b="1" dirty="0" smtClean="0"/>
              <a:t>Сумма, на которую государство пополняет сертификат ежегодно, различается. В одном муниципалитете это может быть 2 000 ₽, в другом — 15 000 ₽ и больше</a:t>
            </a:r>
          </a:p>
          <a:p>
            <a:pPr algn="just" fontAlgn="base"/>
            <a:r>
              <a:rPr lang="ru-RU" sz="4500" b="1" dirty="0" smtClean="0"/>
              <a:t>Баланс сертификата может уменьшаться из-за списаний оплаты за кружки или увеличиваться из бюджета муниципалитета на новый период</a:t>
            </a:r>
          </a:p>
          <a:p>
            <a:pPr algn="just" fontAlgn="base"/>
            <a:r>
              <a:rPr lang="ru-RU" sz="4500" b="1" dirty="0" smtClean="0"/>
              <a:t>Количество кружков для оплаты сертификатом не регламентировано. Всё зависит от суммы самого сертификата. Если правила сертификата позволяют, можно записаться в несколько кружков, а когда ребёнок определится, отменить ненужные заявления</a:t>
            </a:r>
          </a:p>
        </p:txBody>
      </p:sp>
      <p:pic>
        <p:nvPicPr>
          <p:cNvPr id="2050" name="Picture 2" descr="C:\Users\Марина Валентиновна\Desktop\Сертификат на кружки\презентация СЕРТИФИКАТ\maxresdefault.jpg"/>
          <p:cNvPicPr>
            <a:picLocks noChangeAspect="1" noChangeArrowheads="1"/>
          </p:cNvPicPr>
          <p:nvPr/>
        </p:nvPicPr>
        <p:blipFill>
          <a:blip r:embed="rId2" cstate="print"/>
          <a:srcRect t="11359" b="6256"/>
          <a:stretch>
            <a:fillRect/>
          </a:stretch>
        </p:blipFill>
        <p:spPr bwMode="auto">
          <a:xfrm>
            <a:off x="683568" y="188640"/>
            <a:ext cx="360040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4608512" cy="14261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Как списать деньги за обучение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075240" cy="4873752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b="1" dirty="0" smtClean="0"/>
              <a:t>При записи в кружок с оплатой сертификатом на </a:t>
            </a:r>
            <a:r>
              <a:rPr lang="ru-RU" b="1" dirty="0" err="1" smtClean="0"/>
              <a:t>Госуслугах</a:t>
            </a:r>
            <a:r>
              <a:rPr lang="ru-RU" b="1" dirty="0" smtClean="0"/>
              <a:t> вы увидите баланс сертификата и детали оплаты. </a:t>
            </a:r>
            <a:endParaRPr lang="ru-RU" b="1" dirty="0" smtClean="0"/>
          </a:p>
          <a:p>
            <a:pPr algn="just" fontAlgn="base"/>
            <a:r>
              <a:rPr lang="ru-RU" b="1" dirty="0" smtClean="0"/>
              <a:t>Если суммы сертификата хватит только на две программы, то обучение по другим программам также остается бесплатно в рамках муниципального задания.</a:t>
            </a:r>
            <a:endParaRPr lang="ru-RU" b="1" dirty="0" smtClean="0"/>
          </a:p>
          <a:p>
            <a:pPr fontAlgn="base"/>
            <a:r>
              <a:rPr lang="ru-RU" b="1" dirty="0" smtClean="0"/>
              <a:t>Сертификаты пополняются деньгами сразу на один год. Рассчитывайте бюджет так, чтобы потратить деньги в период январь — май, а также оставить нужную сумму на период с сентября по декабрь</a:t>
            </a:r>
          </a:p>
          <a:p>
            <a:pPr fontAlgn="base"/>
            <a:r>
              <a:rPr lang="ru-RU" b="1" dirty="0" smtClean="0"/>
              <a:t>Если заберёте документы из кружка и отмените занятия, неиспользованная сумма вернётся на счёт сертификата</a:t>
            </a:r>
          </a:p>
          <a:p>
            <a:endParaRPr lang="ru-RU" dirty="0"/>
          </a:p>
        </p:txBody>
      </p:sp>
      <p:pic>
        <p:nvPicPr>
          <p:cNvPr id="3074" name="Picture 2" descr="C:\Users\Марина Валентиновна\Desktop\Сертификат на кружки\презентация СЕРТИФИКАТ\bd818c_9942ec4e35754.jpg"/>
          <p:cNvPicPr>
            <a:picLocks noChangeAspect="1" noChangeArrowheads="1"/>
          </p:cNvPicPr>
          <p:nvPr/>
        </p:nvPicPr>
        <p:blipFill>
          <a:blip r:embed="rId2" cstate="print"/>
          <a:srcRect t="5578" b="4883"/>
          <a:stretch>
            <a:fillRect/>
          </a:stretch>
        </p:blipFill>
        <p:spPr bwMode="auto">
          <a:xfrm>
            <a:off x="827584" y="0"/>
            <a:ext cx="2987051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464496" cy="20022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Как записать ребёнка в кружок или секцию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708920"/>
            <a:ext cx="8064896" cy="4873752"/>
          </a:xfrm>
        </p:spPr>
        <p:txBody>
          <a:bodyPr>
            <a:normAutofit/>
          </a:bodyPr>
          <a:lstStyle/>
          <a:p>
            <a:pPr algn="just" fontAlgn="base"/>
            <a:r>
              <a:rPr lang="ru-RU" b="1" dirty="0" smtClean="0"/>
              <a:t>Записать ребёнка в кружок или секцию можно </a:t>
            </a:r>
            <a:r>
              <a:rPr lang="ru-RU" b="1" dirty="0" smtClean="0">
                <a:hlinkClick r:id="rId2"/>
              </a:rPr>
              <a:t>через </a:t>
            </a:r>
            <a:r>
              <a:rPr lang="ru-RU" b="1" dirty="0" err="1" smtClean="0">
                <a:hlinkClick r:id="rId2"/>
              </a:rPr>
              <a:t>Госуслуги</a:t>
            </a:r>
            <a:r>
              <a:rPr lang="ru-RU" b="1" dirty="0" smtClean="0"/>
              <a:t>. В некоторых регионах доступна запись через местные порталы </a:t>
            </a:r>
            <a:r>
              <a:rPr lang="ru-RU" b="1" dirty="0" err="1" smtClean="0"/>
              <a:t>госуслуг</a:t>
            </a:r>
            <a:r>
              <a:rPr lang="ru-RU" b="1" dirty="0" smtClean="0"/>
              <a:t> и другие сервисы. Перечень доступных регионов приведён </a:t>
            </a:r>
            <a:r>
              <a:rPr lang="ru-RU" b="1" dirty="0" smtClean="0">
                <a:hlinkClick r:id="rId2"/>
              </a:rPr>
              <a:t>в самой услуге</a:t>
            </a:r>
            <a:r>
              <a:rPr lang="ru-RU" b="1" dirty="0" smtClean="0"/>
              <a:t>. Жители Москвы могут записаться на </a:t>
            </a:r>
            <a:r>
              <a:rPr lang="ru-RU" b="1" dirty="0" err="1" smtClean="0">
                <a:hlinkClick r:id="rId3"/>
              </a:rPr>
              <a:t>mos.ru</a:t>
            </a:r>
            <a:endParaRPr lang="ru-RU" b="1" dirty="0" smtClean="0"/>
          </a:p>
          <a:p>
            <a:pPr algn="just" fontAlgn="base"/>
            <a:r>
              <a:rPr lang="ru-RU" b="1" dirty="0" smtClean="0"/>
              <a:t>Также в некоторых регионах и организациях можно записаться при личном посещении</a:t>
            </a:r>
          </a:p>
        </p:txBody>
      </p:sp>
      <p:pic>
        <p:nvPicPr>
          <p:cNvPr id="4098" name="Picture 2" descr="C:\Users\Марина Валентиновна\Desktop\Сертификат на кружки\презентация СЕРТИФИКАТ\смущенные-люди-карикатур-потревоженное-сомнения-пар-мультфильма-207216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6632"/>
            <a:ext cx="3370257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76464" cy="128215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Кто может записать ребёнка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8219256" cy="4873752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Его законный представитель — родитель, усыновитель, опекун, попечитель. Возраст ребёнка для каждого кружка указан в его описании</a:t>
            </a:r>
          </a:p>
          <a:p>
            <a:pPr fontAlgn="base"/>
            <a:r>
              <a:rPr lang="ru-RU" b="1" dirty="0" smtClean="0"/>
              <a:t>Записаться можно в любые кружки и секции: бесплатные и платные, в том числе частные. Для этого нужны:</a:t>
            </a:r>
          </a:p>
          <a:p>
            <a:pPr fontAlgn="base"/>
            <a:r>
              <a:rPr lang="ru-RU" b="1" dirty="0" smtClean="0"/>
              <a:t>паспорт заявителя</a:t>
            </a:r>
          </a:p>
          <a:p>
            <a:pPr fontAlgn="base"/>
            <a:r>
              <a:rPr lang="ru-RU" b="1" dirty="0" smtClean="0"/>
              <a:t>свидетельство о рождении ребёнка</a:t>
            </a:r>
          </a:p>
          <a:p>
            <a:pPr fontAlgn="base"/>
            <a:r>
              <a:rPr lang="ru-RU" b="1" dirty="0" smtClean="0"/>
              <a:t>СНИЛС ребёнка</a:t>
            </a:r>
          </a:p>
          <a:p>
            <a:endParaRPr lang="ru-RU" dirty="0"/>
          </a:p>
        </p:txBody>
      </p:sp>
      <p:pic>
        <p:nvPicPr>
          <p:cNvPr id="5123" name="Picture 3" descr="C:\Users\Марина Валентиновна\Desktop\Сертификат на кружки\презентация СЕРТИФИКАТ\istockphoto-1320656321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60851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Сколько времени ждать ответ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7859216" cy="4873752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ru-RU" b="1" dirty="0" smtClean="0"/>
              <a:t>Заявление на запись в кружок рассматривают в течение 7 рабочих дней, но, если есть вступительные испытания, срок зачисления может увеличиться до 45 рабочих дней</a:t>
            </a:r>
          </a:p>
          <a:p>
            <a:pPr algn="just" fontAlgn="base"/>
            <a:r>
              <a:rPr lang="ru-RU" b="1" dirty="0" smtClean="0"/>
              <a:t>Уведомление о зачислении в кружок придёт </a:t>
            </a:r>
            <a:r>
              <a:rPr lang="ru-RU" b="1" dirty="0" smtClean="0">
                <a:hlinkClick r:id="rId2"/>
              </a:rPr>
              <a:t>в личный кабинет</a:t>
            </a:r>
            <a:endParaRPr lang="ru-RU" b="1" dirty="0" smtClean="0"/>
          </a:p>
          <a:p>
            <a:pPr algn="just" fontAlgn="base"/>
            <a:r>
              <a:rPr lang="ru-RU" b="1" dirty="0" smtClean="0"/>
              <a:t>Записаться можно, пока ведётся набор. Как только он закончится, запись будет недоступна. Группы с закрытым набором помечены как недоступные для записи. Чтобы не видеть их — воспользуйтесь фильтром</a:t>
            </a:r>
            <a:endParaRPr lang="ru-RU" b="1" dirty="0"/>
          </a:p>
        </p:txBody>
      </p:sp>
      <p:pic>
        <p:nvPicPr>
          <p:cNvPr id="6146" name="Picture 2" descr="C:\Users\Марина Валентиновна\Desktop\Сертификат на кружки\презентация СЕРТИФИКАТ\diabet-01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3098118" cy="206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620688"/>
            <a:ext cx="460851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Нужно ли посетить организацию кружка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7992888" cy="4873752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В большинство образовательных учреждений принимают по заявкам с </a:t>
            </a:r>
            <a:r>
              <a:rPr lang="ru-RU" b="1" dirty="0" err="1" smtClean="0"/>
              <a:t>Госуслуг</a:t>
            </a:r>
            <a:r>
              <a:rPr lang="ru-RU" b="1" dirty="0" smtClean="0"/>
              <a:t>. Иногда нужно прийти лично, чтобы подать оригиналы документов или пройти вступительные испытания</a:t>
            </a:r>
          </a:p>
          <a:p>
            <a:pPr fontAlgn="base"/>
            <a:r>
              <a:rPr lang="ru-RU" b="1" dirty="0" smtClean="0"/>
              <a:t>Для записи в отдельные кружки потребуется справка о здоровье ребёнка. Обычно информация об этом есть в описании кружка, но вас также предупредит сотрудник образовательной организации перед приглашением</a:t>
            </a:r>
          </a:p>
          <a:p>
            <a:endParaRPr lang="ru-RU" b="1" dirty="0"/>
          </a:p>
        </p:txBody>
      </p:sp>
      <p:pic>
        <p:nvPicPr>
          <p:cNvPr id="7170" name="Picture 2" descr="C:\Users\Марина Валентиновна\Desktop\Сертификат на кружки\презентация СЕРТИФИКАТ\cg7ak3zpf1w8g0ww8scc4gcg0oww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3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587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СЕРТИФИКАТ  ДОПОЛНИТЕЛЬНОГО ОБРАЗОВАНИЯ</vt:lpstr>
      <vt:lpstr>Что такое сертификат дополнительного образования </vt:lpstr>
      <vt:lpstr>Как получить сертификат дополнительного образования </vt:lpstr>
      <vt:lpstr>Как деньги  поступают на сертификат </vt:lpstr>
      <vt:lpstr>Как списать деньги за обучение</vt:lpstr>
      <vt:lpstr>Как записать ребёнка в кружок или секцию</vt:lpstr>
      <vt:lpstr>Кто может записать ребёнка</vt:lpstr>
      <vt:lpstr>Сколько времени ждать ответ</vt:lpstr>
      <vt:lpstr>Нужно ли посетить организацию кружка</vt:lpstr>
      <vt:lpstr>Можно ли записаться в несколько кружков?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Полумиева Светлана</dc:creator>
  <cp:lastModifiedBy>Марина Валентиновна</cp:lastModifiedBy>
  <cp:revision>7</cp:revision>
  <dcterms:created xsi:type="dcterms:W3CDTF">2023-05-11T12:04:22Z</dcterms:created>
  <dcterms:modified xsi:type="dcterms:W3CDTF">2023-08-28T07:24:19Z</dcterms:modified>
</cp:coreProperties>
</file>