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1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1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7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6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9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866E-182B-4D20-B866-B8644147D825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CB59-FBAB-4139-9BEF-50E566672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0"/>
            <a:ext cx="1197864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1584960"/>
            <a:ext cx="7909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Родительское собрание</a:t>
            </a:r>
          </a:p>
          <a:p>
            <a:pPr algn="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ЕГЭ-2023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12287534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323833"/>
            <a:ext cx="66419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Для получения аттестата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выпускники текущего года сдают обязательные предметы –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русский язык и математику.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Сдать можно любое количество предметов из списка.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endParaRPr lang="ru-RU" sz="2800" b="0" i="0" dirty="0" smtClean="0">
              <a:solidFill>
                <a:srgbClr val="383838"/>
              </a:solidFill>
              <a:effectLst/>
              <a:latin typeface="Open Sans"/>
            </a:endParaRPr>
          </a:p>
          <a:p>
            <a: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48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0"/>
            <a:ext cx="1231483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532263"/>
            <a:ext cx="63007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0" i="0" dirty="0" smtClean="0">
              <a:solidFill>
                <a:srgbClr val="383838"/>
              </a:solidFill>
              <a:effectLst/>
              <a:latin typeface="Open Sans"/>
            </a:endParaRPr>
          </a:p>
          <a:p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Предметы по выбору ЕГЭ: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Физика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Химия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Биология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География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История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Информатика и ИКТ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Английский язык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Немецкий язык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Французский язык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Литература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Обществознание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98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5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487606"/>
            <a:ext cx="82932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rgbClr val="383838"/>
                </a:solidFill>
                <a:effectLst/>
                <a:latin typeface="Open Sans"/>
              </a:rPr>
              <a:t>В случае, если математика </a:t>
            </a:r>
            <a:r>
              <a:rPr lang="ru-RU" sz="3600" b="1" i="0" dirty="0" smtClean="0">
                <a:solidFill>
                  <a:srgbClr val="383838"/>
                </a:solidFill>
                <a:effectLst/>
                <a:latin typeface="Open Sans"/>
              </a:rPr>
              <a:t>профильная или базовая </a:t>
            </a:r>
            <a:r>
              <a:rPr lang="ru-RU" sz="3600" b="0" i="0" dirty="0" smtClean="0">
                <a:solidFill>
                  <a:srgbClr val="383838"/>
                </a:solidFill>
                <a:effectLst/>
                <a:latin typeface="Open Sans"/>
              </a:rPr>
              <a:t>не сдана, ребенку будет рекомендовано пересдавать </a:t>
            </a:r>
            <a:r>
              <a:rPr lang="ru-RU" sz="3600" b="1" i="0" dirty="0" smtClean="0">
                <a:solidFill>
                  <a:srgbClr val="383838"/>
                </a:solidFill>
                <a:effectLst/>
                <a:latin typeface="Open Sans"/>
              </a:rPr>
              <a:t>математику базовую</a:t>
            </a:r>
            <a:r>
              <a:rPr lang="ru-RU" sz="3600" b="0" i="0" dirty="0" smtClean="0">
                <a:solidFill>
                  <a:srgbClr val="383838"/>
                </a:solidFill>
                <a:effectLst/>
                <a:latin typeface="Open Sans"/>
              </a:rPr>
              <a:t>, но выбор остается за учеником</a:t>
            </a: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76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01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9" y="573206"/>
            <a:ext cx="810222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Правила и процедура проведения ЕГЭ.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Участники ЕГЭ в основные сроки получают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уведомление. В уведомлении на ЕГЭ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указываются: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предметы ЕГЭ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адреса пунктов проведения экзамена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(далее – ППЭ)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даты и время начала экзаменов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коды образовательного учреждения и ППЭ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861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126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859340"/>
            <a:ext cx="81431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ЕГЭ проводится в специальных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пунктах проведения экзамена (ППЭ).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В ППЭ нужно приходить с паспортом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или другим документом, удостоверяющим личность, по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которому проводилась регистрация.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В ППЭ выпускников сопровождают уполномоченные представители от образовательного учреждения, в котором они обучаются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56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12287534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9" y="1582341"/>
            <a:ext cx="77473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ЕГЭ начинается в 10:00 по местному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времени (прибыть – согласно графика)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Время начала и окончания экзамена фиксируется на доске.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Разрешается пользоваться на ЕГЭ: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по математике </a:t>
            </a: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– линейкой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по физике </a:t>
            </a: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– линейкой и непрограммируемым калькулятором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по химии </a:t>
            </a: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– непрограммируемым калькулятором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383838"/>
                </a:solidFill>
                <a:effectLst/>
                <a:latin typeface="Open Sans"/>
              </a:rPr>
              <a:t>по географии </a:t>
            </a: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– линейкой, транспортиром, непрограммируемым калькулятором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2037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166843"/>
            <a:ext cx="885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На экзаменах </a:t>
            </a:r>
            <a:r>
              <a:rPr lang="ru-RU" sz="2400" b="1" i="0" dirty="0" smtClean="0">
                <a:solidFill>
                  <a:srgbClr val="FF0000"/>
                </a:solidFill>
                <a:effectLst/>
                <a:latin typeface="Open Sans"/>
              </a:rPr>
              <a:t>запрещено</a:t>
            </a: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 использовать 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мобильные телефоны или иные средства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связи;</a:t>
            </a:r>
          </a:p>
          <a:p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любые электронно-вычислительные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устройства и справочные материалы 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устройства.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Также запрещаются: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разговоры,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вставания с мест,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пересаживания,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списывания (шпаргалки),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обмен любыми материалами и предметами,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83838"/>
                </a:solidFill>
                <a:effectLst/>
                <a:latin typeface="Open Sans"/>
              </a:rPr>
              <a:t>хождение по ППЭ во время экзамена без сопровождения.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356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21122" y="1774209"/>
            <a:ext cx="6864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0" dirty="0" smtClean="0">
                <a:solidFill>
                  <a:srgbClr val="FF0000"/>
                </a:solidFill>
                <a:effectLst/>
                <a:latin typeface="Open Sans"/>
              </a:rPr>
              <a:t>Печать КИМ будет производиться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i="0" dirty="0" smtClean="0">
                <a:solidFill>
                  <a:srgbClr val="FF0000"/>
                </a:solidFill>
                <a:effectLst/>
                <a:latin typeface="Open Sans"/>
              </a:rPr>
              <a:t>в аудитории!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9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188" y="682388"/>
            <a:ext cx="8077200" cy="61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94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1323833"/>
            <a:ext cx="79248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Если обучающийся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по состоянию здоровья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не может завершить выполнение экзаменационной работы,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то он досрочно покидает аудиторию.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Экзамен может быть пересдан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в резервные дни.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31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0"/>
            <a:ext cx="1231483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1064526"/>
            <a:ext cx="71059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Лица, допустившие нарушение установленного порядка проведения ГИА,</a:t>
            </a:r>
            <a:b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удаляются с экзамена!</a:t>
            </a:r>
          </a:p>
          <a:p>
            <a:pPr algn="ctr"/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Пересдача возможна</a:t>
            </a:r>
            <a:b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ТОЛЬКО ОСЕНЬЮ!</a:t>
            </a:r>
            <a:b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</a:br>
            <a:endParaRPr lang="ru-RU" sz="3200" b="0" i="0" dirty="0" smtClean="0">
              <a:solidFill>
                <a:srgbClr val="FF0000"/>
              </a:solidFill>
              <a:effectLst/>
              <a:latin typeface="Open Sans"/>
            </a:endParaRPr>
          </a:p>
          <a:p>
            <a:r>
              <a:rPr lang="ru-RU" sz="3200" b="0" i="0" dirty="0" smtClean="0">
                <a:solidFill>
                  <a:srgbClr val="181818"/>
                </a:solidFill>
                <a:effectLst/>
                <a:latin typeface="Open Sans"/>
              </a:rPr>
              <a:t/>
            </a:r>
            <a:br>
              <a:rPr lang="ru-RU" sz="3200" b="0" i="0" dirty="0" smtClean="0">
                <a:solidFill>
                  <a:srgbClr val="181818"/>
                </a:solidFill>
                <a:effectLst/>
                <a:latin typeface="Open San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56036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1228753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600501"/>
            <a:ext cx="83751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Неудовлетворительный результат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    Если выпускник текущего года получает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результаты ниже минимального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количества баллов 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и по русскому языку,</a:t>
            </a:r>
            <a:b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и по математике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, он сможет пересдать ЕГЭ </a:t>
            </a:r>
            <a:r>
              <a:rPr lang="ru-RU" sz="2800" b="0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Open Sans"/>
              </a:rPr>
              <a:t>только в следующем году.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Таким образом, выпускник получит в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текущем году справку об обучении в школе.</a:t>
            </a:r>
            <a:b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endParaRPr lang="ru-RU" sz="2800" b="0" i="0" dirty="0" smtClean="0">
              <a:solidFill>
                <a:srgbClr val="383838"/>
              </a:solidFill>
              <a:effectLst/>
              <a:latin typeface="Open Sans"/>
            </a:endParaRPr>
          </a:p>
          <a:p>
            <a: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102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25" y="0"/>
            <a:ext cx="1234212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873457"/>
            <a:ext cx="812951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Если выпускник текущего года получает результат ниже минимального количества баллов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по одному из обязательных предметов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(русский язык или математика), то он может пересдать этот экзамен в этом же году в резервные дни.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49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832513"/>
            <a:ext cx="847071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К повторной сдаче ЕГЭ в текущем году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не допускаются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Участники ЕГЭ не явившиеся на экзамен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 без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уважительной причины;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Участники ЕГЭ результаты которых были отменены ГЭК в связи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с выявлением фактов нарушения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участником ЕГЭ установленного порядка проведения ЕГЭ</a:t>
            </a:r>
            <a:endParaRPr lang="ru-RU" sz="32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80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968991"/>
            <a:ext cx="8525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Апелляция.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Апелляция – это письменное заявление участника ЕГЭ</a:t>
            </a:r>
            <a:r>
              <a:rPr lang="ru-RU" sz="3200" dirty="0"/>
              <a:t>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либо о нарушении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установленного порядка проведения ЕГЭ,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либо о несогласии с</a:t>
            </a:r>
            <a:r>
              <a:rPr lang="ru-RU" sz="3200" dirty="0"/>
              <a:t>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результатами ЕГЭ.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8095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1228753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873458"/>
            <a:ext cx="837517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Апелляция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о нарушении установленного порядка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проведения ЕГЭ подается в день экзамена после сдачи бланков ЕГЭ до выхода из ППЭ. (результаты ЕГЭ аннулируются)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Апелляция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о несогласии с результатами ЕГЭ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 подается в течение 2 рабочих дней после официального объявления индивидуальных результатов экзамена и ознакомления с ними участника ЕГЭ.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77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7999" y="1146412"/>
            <a:ext cx="80612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FF0000"/>
                </a:solidFill>
                <a:effectLst/>
                <a:latin typeface="Open Sans"/>
              </a:rPr>
              <a:t>Результаты рассмотрения апелляции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По результатам рассмотрения апелляции количество выставленных баллов может быть изменено как в сторону увеличения, так и в сторону уменьшения.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Экзаменационная работа перепроверяется полностью, а не отдельная ее часть.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Черновики, использованные на экзамене, в качестве материалов апелляции не рассматриваются.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5011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1997839"/>
            <a:ext cx="79384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FF0000"/>
                </a:solidFill>
                <a:effectLst/>
                <a:latin typeface="Open Sans"/>
              </a:rPr>
              <a:t>Удовлетворительные результаты государственной итоговой аттестации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по русскому языку и математике являются основанием для</a:t>
            </a:r>
            <a:b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выдачи аттестата о среднем общем образовании.</a:t>
            </a: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</a:br>
            <a:endParaRPr lang="ru-RU" b="0" i="0" dirty="0" smtClean="0">
              <a:solidFill>
                <a:srgbClr val="383838"/>
              </a:solidFill>
              <a:effectLst/>
              <a:latin typeface="Open Sans"/>
            </a:endParaRPr>
          </a:p>
          <a:p>
            <a: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80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1146413"/>
            <a:ext cx="86071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В аттестат выпускнику,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получившему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удовлетворительные результаты на государственной итоговой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аттестации, выставляются итоговые отметки, которые определяются 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как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среднее арифметическое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полугодовых и годовых отметок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0" i="0" dirty="0" smtClean="0">
                <a:solidFill>
                  <a:srgbClr val="FF0000"/>
                </a:solidFill>
                <a:effectLst/>
                <a:latin typeface="Open Sans"/>
              </a:rPr>
              <a:t>за 10, 11 классы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6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21121" y="1160060"/>
            <a:ext cx="730155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383838"/>
                </a:solidFill>
                <a:effectLst/>
                <a:latin typeface="Open Sans"/>
              </a:rPr>
              <a:t>Единый государственный экзамен (ЕГЭ) </a:t>
            </a:r>
            <a:r>
              <a:rPr lang="ru-RU" sz="3600" b="0" i="0" dirty="0" smtClean="0">
                <a:solidFill>
                  <a:srgbClr val="383838"/>
                </a:solidFill>
                <a:effectLst/>
                <a:latin typeface="Open Sans"/>
              </a:rPr>
              <a:t>– это основная форма государственной итоговой аттестации выпускников школ Российской Федерации.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61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501254"/>
            <a:ext cx="75153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rgbClr val="383838"/>
                </a:solidFill>
                <a:effectLst/>
                <a:latin typeface="Open Sans"/>
              </a:rPr>
              <a:t>Основные сведения о ЕГЭ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0" i="0" dirty="0" err="1" smtClean="0">
                <a:solidFill>
                  <a:srgbClr val="383838"/>
                </a:solidFill>
                <a:effectLst/>
                <a:latin typeface="Open Sans"/>
              </a:rPr>
              <a:t>ЕГЭ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 проводится во всех субъектах Российской Федерации.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Результаты ЕГЭ –результат вступительных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испытаний в ВУЗ.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96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12287534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305342"/>
            <a:ext cx="7474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Особенности ЕГЭ: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Единые правила проведения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Единое расписание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Использование заданий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стандартизированной формы (КИМ)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Использование специальных бланков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для оформления ответов на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Проведение письменно на русском языке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(за исключением ЕГЭ по иностранным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языкам)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12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0"/>
            <a:ext cx="1231483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9" y="1859340"/>
            <a:ext cx="797939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ЕГЭ-2023</a:t>
            </a:r>
          </a:p>
          <a:p>
            <a:endParaRPr lang="ru-RU" sz="2800" b="1" dirty="0">
              <a:solidFill>
                <a:srgbClr val="383838"/>
              </a:solidFill>
              <a:latin typeface="Open Sans"/>
            </a:endParaRPr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К прохождению ГИА</a:t>
            </a:r>
            <a:r>
              <a:rPr lang="ru-RU" sz="2800" dirty="0"/>
              <a:t> </a:t>
            </a:r>
            <a:r>
              <a:rPr lang="ru-RU" sz="2800" b="1" i="0" dirty="0" smtClean="0">
                <a:solidFill>
                  <a:srgbClr val="383838"/>
                </a:solidFill>
                <a:effectLst/>
                <a:latin typeface="Open Sans"/>
              </a:rPr>
              <a:t>допускаются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 учащиеся: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не имеющие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академической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задолженности по всем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предметам,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имеющие допуск по результатам</a:t>
            </a:r>
            <a:r>
              <a:rPr lang="ru-RU" sz="2800" dirty="0"/>
              <a:t> </a:t>
            </a:r>
            <a:r>
              <a:rPr lang="ru-RU" sz="2800" b="0" i="0" dirty="0" smtClean="0">
                <a:solidFill>
                  <a:srgbClr val="383838"/>
                </a:solidFill>
                <a:effectLst/>
                <a:latin typeface="Open Sans"/>
              </a:rPr>
              <a:t>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56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8" y="818866"/>
            <a:ext cx="85798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rgbClr val="383838"/>
                </a:solidFill>
                <a:effectLst/>
                <a:latin typeface="Open Sans"/>
              </a:rPr>
              <a:t>ИТОГОВОЕ СОЧИНЕНИЕ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В 2022-2023 учебном году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итоговое сочинение (изложение)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проводится: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0" dirty="0" smtClean="0">
                <a:solidFill>
                  <a:srgbClr val="383838"/>
                </a:solidFill>
                <a:effectLst/>
                <a:latin typeface="Open Sans"/>
              </a:rPr>
              <a:t>7 декабря 2022 года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- основной срок,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0" dirty="0" smtClean="0">
                <a:solidFill>
                  <a:srgbClr val="383838"/>
                </a:solidFill>
                <a:effectLst/>
                <a:latin typeface="Open Sans"/>
              </a:rPr>
              <a:t>1 февраля и 3 мая 2023 года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- резервные сроки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144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060" y="204858"/>
            <a:ext cx="9349099" cy="65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1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9" y="2413338"/>
            <a:ext cx="84980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Заявление на участие в ЕГЭ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с указанием предметов,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которые выпускник</a:t>
            </a:r>
            <a:r>
              <a:rPr lang="ru-RU" sz="3200" dirty="0"/>
              <a:t> </a:t>
            </a: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собирается сдавать,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i="0" dirty="0" smtClean="0">
                <a:solidFill>
                  <a:srgbClr val="383838"/>
                </a:solidFill>
                <a:effectLst/>
                <a:latin typeface="Open Sans"/>
              </a:rPr>
              <a:t>необходимо подать</a:t>
            </a:r>
            <a:r>
              <a:rPr lang="ru-RU" sz="3200" dirty="0"/>
              <a:t> </a:t>
            </a:r>
            <a:r>
              <a:rPr lang="ru-RU" sz="3200" b="1" i="0" dirty="0" smtClean="0">
                <a:solidFill>
                  <a:srgbClr val="383838"/>
                </a:solidFill>
                <a:effectLst/>
                <a:latin typeface="Open Sans"/>
              </a:rPr>
              <a:t>не позднее 1 февраля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14151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195</Words>
  <Application>Microsoft Office PowerPoint</Application>
  <PresentationFormat>Произвольный</PresentationFormat>
  <Paragraphs>37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ROO-ZAV</dc:creator>
  <cp:lastModifiedBy>Admin</cp:lastModifiedBy>
  <cp:revision>27</cp:revision>
  <dcterms:created xsi:type="dcterms:W3CDTF">2021-11-17T06:42:51Z</dcterms:created>
  <dcterms:modified xsi:type="dcterms:W3CDTF">2022-10-24T12:34:21Z</dcterms:modified>
</cp:coreProperties>
</file>